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21"/>
  </p:notesMasterIdLst>
  <p:sldIdLst>
    <p:sldId id="256" r:id="rId2"/>
    <p:sldId id="257" r:id="rId3"/>
    <p:sldId id="292" r:id="rId4"/>
    <p:sldId id="293" r:id="rId5"/>
    <p:sldId id="304" r:id="rId6"/>
    <p:sldId id="288" r:id="rId7"/>
    <p:sldId id="290" r:id="rId8"/>
    <p:sldId id="316" r:id="rId9"/>
    <p:sldId id="317" r:id="rId10"/>
    <p:sldId id="299" r:id="rId11"/>
    <p:sldId id="303" r:id="rId12"/>
    <p:sldId id="320" r:id="rId13"/>
    <p:sldId id="287" r:id="rId14"/>
    <p:sldId id="305" r:id="rId15"/>
    <p:sldId id="307" r:id="rId16"/>
    <p:sldId id="309" r:id="rId17"/>
    <p:sldId id="311" r:id="rId18"/>
    <p:sldId id="310" r:id="rId19"/>
    <p:sldId id="31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38" autoAdjust="0"/>
    <p:restoredTop sz="94491" autoAdjust="0"/>
  </p:normalViewPr>
  <p:slideViewPr>
    <p:cSldViewPr>
      <p:cViewPr>
        <p:scale>
          <a:sx n="76" d="100"/>
          <a:sy n="76" d="100"/>
        </p:scale>
        <p:origin x="-1614"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D8E6F1-2F09-4E82-AB53-2336EB80C5D1}" type="datetimeFigureOut">
              <a:rPr lang="en-US" smtClean="0"/>
              <a:pPr/>
              <a:t>12-Jun-18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61A148-B349-4CD6-95CF-AEE49DA1A1AA}" type="slidenum">
              <a:rPr lang="en-US" smtClean="0"/>
              <a:pPr/>
              <a:t>‹#›</a:t>
            </a:fld>
            <a:endParaRPr lang="en-US"/>
          </a:p>
        </p:txBody>
      </p:sp>
    </p:spTree>
    <p:extLst>
      <p:ext uri="{BB962C8B-B14F-4D97-AF65-F5344CB8AC3E}">
        <p14:creationId xmlns:p14="http://schemas.microsoft.com/office/powerpoint/2010/main" val="2617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eveloper.android.com/reference/android/support/v7/widget/SearchView.htm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developer.android.com/reference/android/app/Activity.html#onOptionsItemSelected(android.view.MenuItem)" TargetMode="External"/><Relationship Id="rId5" Type="http://schemas.openxmlformats.org/officeDocument/2006/relationships/hyperlink" Target="http://developer.android.com/reference/android/support/v4/view/ActionProvider.html" TargetMode="External"/><Relationship Id="rId4" Type="http://schemas.openxmlformats.org/officeDocument/2006/relationships/hyperlink" Target="http://developer.android.com/guide/topics/ui/actionbar.html#ActionVie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61A148-B349-4CD6-95CF-AEE49DA1A1AA}" type="slidenum">
              <a:rPr lang="en-US" smtClean="0"/>
              <a:pPr/>
              <a:t>1</a:t>
            </a:fld>
            <a:endParaRPr lang="en-US"/>
          </a:p>
        </p:txBody>
      </p:sp>
    </p:spTree>
    <p:extLst>
      <p:ext uri="{BB962C8B-B14F-4D97-AF65-F5344CB8AC3E}">
        <p14:creationId xmlns:p14="http://schemas.microsoft.com/office/powerpoint/2010/main" val="424406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Tag for icon: </a:t>
            </a:r>
            <a:r>
              <a:rPr lang="en-US" sz="1200" kern="1200" dirty="0" err="1">
                <a:solidFill>
                  <a:schemeClr val="tx1"/>
                </a:solidFill>
                <a:latin typeface="+mn-lt"/>
                <a:ea typeface="+mn-ea"/>
                <a:cs typeface="+mn-cs"/>
              </a:rPr>
              <a:t>android:icon</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drawable</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ic_launcher</a:t>
            </a:r>
            <a:r>
              <a:rPr lang="en-US" sz="1200" i="1" kern="1200" dirty="0">
                <a:solidFill>
                  <a:schemeClr val="tx1"/>
                </a:solidFill>
                <a:latin typeface="+mn-lt"/>
                <a:ea typeface="+mn-ea"/>
                <a:cs typeface="+mn-cs"/>
              </a:rPr>
              <a:t>“</a:t>
            </a:r>
          </a:p>
          <a:p>
            <a:r>
              <a:rPr lang="en-US" sz="1200" i="1" kern="1200" dirty="0">
                <a:solidFill>
                  <a:schemeClr val="tx1"/>
                </a:solidFill>
                <a:latin typeface="+mn-lt"/>
                <a:ea typeface="+mn-ea"/>
                <a:cs typeface="+mn-cs"/>
              </a:rPr>
              <a:t>Shortcut: </a:t>
            </a:r>
            <a:r>
              <a:rPr lang="en-US" sz="1200" kern="1200" dirty="0" err="1">
                <a:solidFill>
                  <a:schemeClr val="tx1"/>
                </a:solidFill>
                <a:latin typeface="+mn-lt"/>
                <a:ea typeface="+mn-ea"/>
                <a:cs typeface="+mn-cs"/>
              </a:rPr>
              <a:t>android:alphabeticShortcut</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"y“</a:t>
            </a:r>
          </a:p>
          <a:p>
            <a:r>
              <a:rPr lang="en-US" sz="1200" i="1" kern="1200" dirty="0">
                <a:solidFill>
                  <a:schemeClr val="tx1"/>
                </a:solidFill>
                <a:latin typeface="+mn-lt"/>
                <a:ea typeface="+mn-ea"/>
                <a:cs typeface="+mn-cs"/>
              </a:rPr>
              <a:t>              </a:t>
            </a:r>
            <a:r>
              <a:rPr lang="en-US" sz="1200" kern="1200" dirty="0" err="1">
                <a:solidFill>
                  <a:schemeClr val="tx1"/>
                </a:solidFill>
                <a:latin typeface="+mn-lt"/>
                <a:ea typeface="+mn-ea"/>
                <a:cs typeface="+mn-cs"/>
              </a:rPr>
              <a:t>android:numericShortcut</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"1“</a:t>
            </a:r>
          </a:p>
          <a:p>
            <a:endParaRPr lang="en-US" sz="1200" i="1" kern="120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The Expanded Menu </a:t>
            </a:r>
            <a:r>
              <a:rPr lang="en-US" sz="1200" b="0" i="0" u="none" strike="noStrike" kern="1200" baseline="0" dirty="0">
                <a:solidFill>
                  <a:schemeClr val="tx1"/>
                </a:solidFill>
                <a:latin typeface="+mn-lt"/>
                <a:ea typeface="+mn-ea"/>
                <a:cs typeface="+mn-cs"/>
              </a:rPr>
              <a:t>The expanded menu is triggered when a user selects the </a:t>
            </a:r>
            <a:r>
              <a:rPr lang="en-US" sz="1200" b="1" i="0" u="none" strike="noStrike" kern="1200" baseline="0" dirty="0">
                <a:solidFill>
                  <a:schemeClr val="tx1"/>
                </a:solidFill>
                <a:latin typeface="+mn-lt"/>
                <a:ea typeface="+mn-ea"/>
                <a:cs typeface="+mn-cs"/>
              </a:rPr>
              <a:t>More </a:t>
            </a:r>
            <a:r>
              <a:rPr lang="en-US" sz="1200" b="0" i="0" u="none" strike="noStrike" kern="1200" baseline="0" dirty="0">
                <a:solidFill>
                  <a:schemeClr val="tx1"/>
                </a:solidFill>
                <a:latin typeface="+mn-lt"/>
                <a:ea typeface="+mn-ea"/>
                <a:cs typeface="+mn-cs"/>
              </a:rPr>
              <a:t>Menu Item from the icon menu.</a:t>
            </a:r>
          </a:p>
          <a:p>
            <a:r>
              <a:rPr lang="en-US" sz="1200" b="0" i="0" u="none" strike="noStrike" kern="1200" baseline="0" dirty="0">
                <a:solidFill>
                  <a:schemeClr val="tx1"/>
                </a:solidFill>
                <a:latin typeface="+mn-lt"/>
                <a:ea typeface="+mn-ea"/>
                <a:cs typeface="+mn-cs"/>
              </a:rPr>
              <a:t>displays a scrollable list of </a:t>
            </a:r>
            <a:r>
              <a:rPr lang="en-US" sz="1200" b="0" i="1" u="none" strike="noStrike" kern="1200" baseline="0" dirty="0">
                <a:solidFill>
                  <a:schemeClr val="tx1"/>
                </a:solidFill>
                <a:latin typeface="+mn-lt"/>
                <a:ea typeface="+mn-ea"/>
                <a:cs typeface="+mn-cs"/>
              </a:rPr>
              <a:t>only </a:t>
            </a:r>
            <a:r>
              <a:rPr lang="en-US" sz="1200" b="0" i="0" u="none" strike="noStrike" kern="1200" baseline="0" dirty="0">
                <a:solidFill>
                  <a:schemeClr val="tx1"/>
                </a:solidFill>
                <a:latin typeface="+mn-lt"/>
                <a:ea typeface="+mn-ea"/>
                <a:cs typeface="+mn-cs"/>
              </a:rPr>
              <a:t>the Menu Items that weren’t visible in the icon menu. This menu displays full text, shortcut keys, and checkboxes/radio buttons as </a:t>
            </a:r>
            <a:r>
              <a:rPr lang="en-US" sz="1200" b="0" i="0" u="none" strike="noStrike" kern="1200" baseline="0" dirty="0" err="1">
                <a:solidFill>
                  <a:schemeClr val="tx1"/>
                </a:solidFill>
                <a:latin typeface="+mn-lt"/>
                <a:ea typeface="+mn-ea"/>
                <a:cs typeface="+mn-cs"/>
              </a:rPr>
              <a:t>appropriate.It</a:t>
            </a:r>
            <a:r>
              <a:rPr lang="en-US" sz="1200" b="0" i="0" u="none" strike="noStrike" kern="1200" baseline="0" dirty="0">
                <a:solidFill>
                  <a:schemeClr val="tx1"/>
                </a:solidFill>
                <a:latin typeface="+mn-lt"/>
                <a:ea typeface="+mn-ea"/>
                <a:cs typeface="+mn-cs"/>
              </a:rPr>
              <a:t> doesn’t display icons.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Pressing the Back button closes the expanded menu and navigate back to the option menu</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you've developed your application for </a:t>
            </a:r>
            <a:r>
              <a:rPr lang="en-US" sz="1200" b="1" i="0" kern="1200" dirty="0">
                <a:solidFill>
                  <a:schemeClr val="tx1"/>
                </a:solidFill>
                <a:effectLst/>
                <a:latin typeface="+mn-lt"/>
                <a:ea typeface="+mn-ea"/>
                <a:cs typeface="+mn-cs"/>
              </a:rPr>
              <a:t>Android 2.3.x (API level 10) or lower</a:t>
            </a:r>
            <a:r>
              <a:rPr lang="en-US" sz="1200" b="0" i="0" kern="1200" dirty="0">
                <a:solidFill>
                  <a:schemeClr val="tx1"/>
                </a:solidFill>
                <a:effectLst/>
                <a:latin typeface="+mn-lt"/>
                <a:ea typeface="+mn-ea"/>
                <a:cs typeface="+mn-cs"/>
              </a:rPr>
              <a:t>, the contents of your options menu appear at the bottom of the screen when the user presses the </a:t>
            </a:r>
            <a:r>
              <a:rPr lang="en-US" sz="1200" b="0" i="1" kern="1200" dirty="0">
                <a:solidFill>
                  <a:schemeClr val="tx1"/>
                </a:solidFill>
                <a:effectLst/>
                <a:latin typeface="+mn-lt"/>
                <a:ea typeface="+mn-ea"/>
                <a:cs typeface="+mn-cs"/>
              </a:rPr>
              <a:t>Menu</a:t>
            </a:r>
            <a:r>
              <a:rPr lang="en-US" sz="1200" b="0" i="0" kern="1200" dirty="0">
                <a:solidFill>
                  <a:schemeClr val="tx1"/>
                </a:solidFill>
                <a:effectLst/>
                <a:latin typeface="+mn-lt"/>
                <a:ea typeface="+mn-ea"/>
                <a:cs typeface="+mn-cs"/>
              </a:rPr>
              <a:t> button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When opened, the first visible portion is the icon menu, which holds up to six menu items. If your menu includes more than six items, Android places the sixth item and the rest into the overflow menu, which the user can open by selecting </a:t>
            </a:r>
            <a:r>
              <a:rPr lang="en-US" sz="1200" b="0" i="1" kern="1200" dirty="0">
                <a:solidFill>
                  <a:schemeClr val="tx1"/>
                </a:solidFill>
                <a:effectLst/>
                <a:latin typeface="+mn-lt"/>
                <a:ea typeface="+mn-ea"/>
                <a:cs typeface="+mn-cs"/>
              </a:rPr>
              <a:t>More</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3</a:t>
            </a:fld>
            <a:endParaRPr lang="en-US"/>
          </a:p>
        </p:txBody>
      </p:sp>
    </p:spTree>
    <p:extLst>
      <p:ext uri="{BB962C8B-B14F-4D97-AF65-F5344CB8AC3E}">
        <p14:creationId xmlns:p14="http://schemas.microsoft.com/office/powerpoint/2010/main" val="1098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4</a:t>
            </a:fld>
            <a:endParaRPr lang="en-US"/>
          </a:p>
        </p:txBody>
      </p:sp>
    </p:spTree>
    <p:extLst>
      <p:ext uri="{BB962C8B-B14F-4D97-AF65-F5344CB8AC3E}">
        <p14:creationId xmlns:p14="http://schemas.microsoft.com/office/powerpoint/2010/main" val="249195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a:t>
            </a:r>
            <a:r>
              <a:rPr lang="en-US" baseline="0" dirty="0"/>
              <a:t> and @+id</a:t>
            </a:r>
            <a:endParaRPr lang="en-US" dirty="0"/>
          </a:p>
          <a:p>
            <a:r>
              <a:rPr lang="en-US" dirty="0"/>
              <a:t>http://stackoverflow.com/questions/11160954/what-is-the-difference-between-id-and-id</a:t>
            </a:r>
          </a:p>
        </p:txBody>
      </p:sp>
      <p:sp>
        <p:nvSpPr>
          <p:cNvPr id="4" name="Slide Number Placeholder 3"/>
          <p:cNvSpPr>
            <a:spLocks noGrp="1"/>
          </p:cNvSpPr>
          <p:nvPr>
            <p:ph type="sldNum" sz="quarter" idx="10"/>
          </p:nvPr>
        </p:nvSpPr>
        <p:spPr/>
        <p:txBody>
          <a:bodyPr/>
          <a:lstStyle/>
          <a:p>
            <a:fld id="{7C61A148-B349-4CD6-95CF-AEE49DA1A1AA}" type="slidenum">
              <a:rPr lang="en-US" smtClean="0"/>
              <a:pPr/>
              <a:t>6</a:t>
            </a:fld>
            <a:endParaRPr lang="en-US"/>
          </a:p>
        </p:txBody>
      </p:sp>
    </p:spTree>
    <p:extLst>
      <p:ext uri="{BB962C8B-B14F-4D97-AF65-F5344CB8AC3E}">
        <p14:creationId xmlns:p14="http://schemas.microsoft.com/office/powerpoint/2010/main" val="415798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Menu Resource Attributes:</a:t>
            </a:r>
          </a:p>
          <a:p>
            <a:r>
              <a:rPr lang="en-US" dirty="0"/>
              <a:t>http://developer.android.com/guide/topics/resources/menu-resource.html</a:t>
            </a:r>
          </a:p>
          <a:p>
            <a:r>
              <a:rPr lang="en-US" dirty="0" err="1"/>
              <a:t>ocClick</a:t>
            </a:r>
            <a:r>
              <a:rPr lang="en-US" dirty="0"/>
              <a:t>:</a:t>
            </a:r>
            <a:r>
              <a:rPr lang="en-US" baseline="0" dirty="0"/>
              <a:t> takes the method name to execute</a:t>
            </a:r>
          </a:p>
          <a:p>
            <a:r>
              <a:rPr lang="en-US" sz="1200" b="0" i="0" kern="1200" dirty="0">
                <a:solidFill>
                  <a:schemeClr val="tx1"/>
                </a:solidFill>
                <a:effectLst/>
                <a:latin typeface="+mn-lt"/>
                <a:ea typeface="+mn-ea"/>
                <a:cs typeface="+mn-cs"/>
              </a:rPr>
              <a:t>If room: If there's not enough room for the item in the action bar, it will appear in the action overflow.</a:t>
            </a:r>
          </a:p>
          <a:p>
            <a:r>
              <a:rPr lang="en-US" sz="1200" b="0" i="0" kern="1200" dirty="0">
                <a:solidFill>
                  <a:schemeClr val="tx1"/>
                </a:solidFill>
                <a:effectLst/>
                <a:latin typeface="+mn-lt"/>
                <a:ea typeface="+mn-ea"/>
                <a:cs typeface="+mn-cs"/>
              </a:rPr>
              <a:t>With </a:t>
            </a:r>
            <a:r>
              <a:rPr lang="en-US" sz="1200" b="0" i="0" kern="1200" dirty="0" err="1">
                <a:solidFill>
                  <a:schemeClr val="tx1"/>
                </a:solidFill>
                <a:effectLst/>
                <a:latin typeface="+mn-lt"/>
                <a:ea typeface="+mn-ea"/>
                <a:cs typeface="+mn-cs"/>
              </a:rPr>
              <a:t>text:If</a:t>
            </a:r>
            <a:r>
              <a:rPr lang="en-US" sz="1200" b="0" i="0" kern="1200" dirty="0">
                <a:solidFill>
                  <a:schemeClr val="tx1"/>
                </a:solidFill>
                <a:effectLst/>
                <a:latin typeface="+mn-lt"/>
                <a:ea typeface="+mn-ea"/>
                <a:cs typeface="+mn-cs"/>
              </a:rPr>
              <a:t> your menu item supplies both a title and an icon—with the </a:t>
            </a:r>
            <a:r>
              <a:rPr lang="en-US" dirty="0"/>
              <a:t>title</a:t>
            </a:r>
            <a:r>
              <a:rPr lang="en-US" sz="1200" b="0" i="0" kern="1200" dirty="0">
                <a:solidFill>
                  <a:schemeClr val="tx1"/>
                </a:solidFill>
                <a:effectLst/>
                <a:latin typeface="+mn-lt"/>
                <a:ea typeface="+mn-ea"/>
                <a:cs typeface="+mn-cs"/>
              </a:rPr>
              <a:t> and </a:t>
            </a:r>
            <a:r>
              <a:rPr lang="en-US" dirty="0"/>
              <a:t>icon</a:t>
            </a:r>
            <a:r>
              <a:rPr lang="en-US" sz="1200" b="0" i="0" kern="1200" dirty="0">
                <a:solidFill>
                  <a:schemeClr val="tx1"/>
                </a:solidFill>
                <a:effectLst/>
                <a:latin typeface="+mn-lt"/>
                <a:ea typeface="+mn-ea"/>
                <a:cs typeface="+mn-cs"/>
              </a:rPr>
              <a:t> attributes—then the action item shows only the icon by default. If you want to display the text title, add </a:t>
            </a:r>
            <a:r>
              <a:rPr lang="en-US" dirty="0"/>
              <a:t>"</a:t>
            </a:r>
            <a:r>
              <a:rPr lang="en-US" dirty="0" err="1"/>
              <a:t>withText</a:t>
            </a:r>
            <a:r>
              <a:rPr lang="en-US" dirty="0"/>
              <a:t>"</a:t>
            </a:r>
            <a:r>
              <a:rPr lang="en-US" sz="1200" b="0" i="0" kern="1200" dirty="0">
                <a:solidFill>
                  <a:schemeClr val="tx1"/>
                </a:solidFill>
                <a:effectLst/>
                <a:latin typeface="+mn-lt"/>
                <a:ea typeface="+mn-ea"/>
                <a:cs typeface="+mn-cs"/>
              </a:rPr>
              <a:t> to the </a:t>
            </a:r>
            <a:r>
              <a:rPr lang="en-US" dirty="0" err="1"/>
              <a:t>showAsAction</a:t>
            </a:r>
            <a:r>
              <a:rPr lang="en-US" sz="1200" b="0" i="0" kern="1200" dirty="0" err="1">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Action view: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 </a:t>
            </a:r>
            <a:r>
              <a:rPr lang="en-US" sz="1200" b="0" i="1" kern="1200" dirty="0">
                <a:solidFill>
                  <a:schemeClr val="tx1"/>
                </a:solidFill>
                <a:effectLst/>
                <a:latin typeface="+mn-lt"/>
                <a:ea typeface="+mn-ea"/>
                <a:cs typeface="+mn-cs"/>
              </a:rPr>
              <a:t>action view</a:t>
            </a:r>
            <a:r>
              <a:rPr lang="en-US" sz="1200" b="0" i="0" kern="1200" dirty="0">
                <a:solidFill>
                  <a:schemeClr val="tx1"/>
                </a:solidFill>
                <a:effectLst/>
                <a:latin typeface="+mn-lt"/>
                <a:ea typeface="+mn-ea"/>
                <a:cs typeface="+mn-cs"/>
              </a:rPr>
              <a:t> is a widget that appears in the action bar as a substitute for an action button. An action view provides fast access to rich actions without changing activities or fragments, and without replacing the action bar. For example, if you have an action for Search, you can add an action view to embeds a </a:t>
            </a:r>
            <a:r>
              <a:rPr lang="en-US" sz="1200" u="none" strike="noStrike" kern="1200" dirty="0" err="1">
                <a:solidFill>
                  <a:schemeClr val="tx1"/>
                </a:solidFill>
                <a:effectLst/>
                <a:latin typeface="+mn-lt"/>
                <a:ea typeface="+mn-ea"/>
                <a:cs typeface="+mn-cs"/>
                <a:hlinkClick r:id="rId3"/>
              </a:rPr>
              <a:t>SearchView</a:t>
            </a:r>
            <a:r>
              <a:rPr lang="en-US" sz="1200" b="0" i="0" kern="1200" dirty="0">
                <a:solidFill>
                  <a:schemeClr val="tx1"/>
                </a:solidFill>
                <a:effectLst/>
                <a:latin typeface="+mn-lt"/>
                <a:ea typeface="+mn-ea"/>
                <a:cs typeface="+mn-cs"/>
              </a:rPr>
              <a:t> widget in the action bar</a:t>
            </a:r>
          </a:p>
          <a:p>
            <a:r>
              <a:rPr lang="en-US" sz="1200" b="0" i="0" kern="1200" dirty="0">
                <a:solidFill>
                  <a:schemeClr val="tx1"/>
                </a:solidFill>
                <a:effectLst/>
                <a:latin typeface="+mn-lt"/>
                <a:ea typeface="+mn-ea"/>
                <a:cs typeface="+mn-cs"/>
              </a:rPr>
              <a:t>Action provider: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Similar to an </a:t>
            </a:r>
            <a:r>
              <a:rPr lang="en-US" sz="1200" b="0" i="0" u="none" strike="noStrike" kern="1200" dirty="0">
                <a:solidFill>
                  <a:schemeClr val="tx1"/>
                </a:solidFill>
                <a:effectLst/>
                <a:latin typeface="+mn-lt"/>
                <a:ea typeface="+mn-ea"/>
                <a:cs typeface="+mn-cs"/>
                <a:hlinkClick r:id="rId4"/>
              </a:rPr>
              <a:t>action view</a:t>
            </a:r>
            <a:r>
              <a:rPr lang="en-US" sz="1200" b="0" i="0" kern="1200" dirty="0">
                <a:solidFill>
                  <a:schemeClr val="tx1"/>
                </a:solidFill>
                <a:effectLst/>
                <a:latin typeface="+mn-lt"/>
                <a:ea typeface="+mn-ea"/>
                <a:cs typeface="+mn-cs"/>
              </a:rPr>
              <a:t>, an </a:t>
            </a:r>
            <a:r>
              <a:rPr lang="en-US" sz="1200" b="0" i="1" kern="1200" dirty="0">
                <a:solidFill>
                  <a:schemeClr val="tx1"/>
                </a:solidFill>
                <a:effectLst/>
                <a:latin typeface="+mn-lt"/>
                <a:ea typeface="+mn-ea"/>
                <a:cs typeface="+mn-cs"/>
              </a:rPr>
              <a:t>action provider</a:t>
            </a:r>
            <a:r>
              <a:rPr lang="en-US" sz="1200" b="0" i="0" kern="1200" dirty="0">
                <a:solidFill>
                  <a:schemeClr val="tx1"/>
                </a:solidFill>
                <a:effectLst/>
                <a:latin typeface="+mn-lt"/>
                <a:ea typeface="+mn-ea"/>
                <a:cs typeface="+mn-cs"/>
              </a:rPr>
              <a:t> replaces an action button with a customized layout. However, unlike an action view, an action provider takes control of all the action's behaviors and an action provider can display a submenu when pressed.</a:t>
            </a:r>
          </a:p>
          <a:p>
            <a:r>
              <a:rPr lang="en-US" sz="1200" b="0" i="0" kern="1200" dirty="0">
                <a:solidFill>
                  <a:schemeClr val="tx1"/>
                </a:solidFill>
                <a:effectLst/>
                <a:latin typeface="+mn-lt"/>
                <a:ea typeface="+mn-ea"/>
                <a:cs typeface="+mn-cs"/>
              </a:rPr>
              <a:t>Because each </a:t>
            </a:r>
            <a:r>
              <a:rPr lang="en-US" sz="1200" u="none" strike="noStrike" kern="1200" dirty="0" err="1">
                <a:solidFill>
                  <a:schemeClr val="tx1"/>
                </a:solidFill>
                <a:effectLst/>
                <a:latin typeface="+mn-lt"/>
                <a:ea typeface="+mn-ea"/>
                <a:cs typeface="+mn-cs"/>
                <a:hlinkClick r:id="rId5"/>
              </a:rPr>
              <a:t>ActionProvider</a:t>
            </a:r>
            <a:r>
              <a:rPr lang="en-US" sz="1200" b="0" i="0" kern="1200" dirty="0">
                <a:solidFill>
                  <a:schemeClr val="tx1"/>
                </a:solidFill>
                <a:effectLst/>
                <a:latin typeface="+mn-lt"/>
                <a:ea typeface="+mn-ea"/>
                <a:cs typeface="+mn-cs"/>
              </a:rPr>
              <a:t> class defines its own action behaviors, you don't need to listen for the action in </a:t>
            </a:r>
            <a:r>
              <a:rPr lang="en-US" sz="1200" b="0" i="0" kern="1200" dirty="0" err="1">
                <a:solidFill>
                  <a:schemeClr val="tx1"/>
                </a:solidFill>
                <a:effectLst/>
                <a:latin typeface="+mn-lt"/>
                <a:ea typeface="+mn-ea"/>
                <a:cs typeface="+mn-cs"/>
              </a:rPr>
              <a:t>the</a:t>
            </a:r>
            <a:r>
              <a:rPr lang="en-US" sz="1200" u="none" strike="noStrike" kern="1200" dirty="0" err="1">
                <a:solidFill>
                  <a:schemeClr val="tx1"/>
                </a:solidFill>
                <a:effectLst/>
                <a:latin typeface="+mn-lt"/>
                <a:ea typeface="+mn-ea"/>
                <a:cs typeface="+mn-cs"/>
                <a:hlinkClick r:id="rId6"/>
              </a:rPr>
              <a:t>onOptionsItemSelected</a:t>
            </a:r>
            <a:r>
              <a:rPr lang="en-US" sz="1200" u="none" strike="noStrike" kern="1200" dirty="0">
                <a:solidFill>
                  <a:schemeClr val="tx1"/>
                </a:solidFill>
                <a:effectLst/>
                <a:latin typeface="+mn-lt"/>
                <a:ea typeface="+mn-ea"/>
                <a:cs typeface="+mn-cs"/>
                <a:hlinkClick r:id="rId6"/>
              </a:rPr>
              <a:t>()</a:t>
            </a:r>
            <a:r>
              <a:rPr lang="en-US" sz="1200" b="0" i="0" kern="1200" dirty="0">
                <a:solidFill>
                  <a:schemeClr val="tx1"/>
                </a:solidFill>
                <a:effectLst/>
                <a:latin typeface="+mn-lt"/>
                <a:ea typeface="+mn-ea"/>
                <a:cs typeface="+mn-cs"/>
              </a:rPr>
              <a:t> method.</a:t>
            </a:r>
            <a:endParaRPr lang="en-US" dirty="0"/>
          </a:p>
          <a:p>
            <a:r>
              <a:rPr lang="en-US" sz="1200" b="0" i="0" kern="1200" dirty="0">
                <a:solidFill>
                  <a:schemeClr val="tx1"/>
                </a:solidFill>
                <a:effectLst/>
                <a:latin typeface="+mn-lt"/>
                <a:ea typeface="+mn-ea"/>
                <a:cs typeface="+mn-cs"/>
              </a:rPr>
              <a:t>To declare an action view, use either the </a:t>
            </a:r>
            <a:r>
              <a:rPr lang="en-US" dirty="0" err="1"/>
              <a:t>actionLayout</a:t>
            </a:r>
            <a:r>
              <a:rPr lang="en-US" sz="1200" b="0" i="0" kern="1200" dirty="0">
                <a:solidFill>
                  <a:schemeClr val="tx1"/>
                </a:solidFill>
                <a:effectLst/>
                <a:latin typeface="+mn-lt"/>
                <a:ea typeface="+mn-ea"/>
                <a:cs typeface="+mn-cs"/>
              </a:rPr>
              <a:t> or </a:t>
            </a:r>
            <a:r>
              <a:rPr lang="en-US" dirty="0" err="1"/>
              <a:t>actionViewClass</a:t>
            </a:r>
            <a:r>
              <a:rPr lang="en-US" sz="1200" b="0" i="0" kern="1200" dirty="0">
                <a:solidFill>
                  <a:schemeClr val="tx1"/>
                </a:solidFill>
                <a:effectLst/>
                <a:latin typeface="+mn-lt"/>
                <a:ea typeface="+mn-ea"/>
                <a:cs typeface="+mn-cs"/>
              </a:rPr>
              <a:t> attribute to specify either a layout resource or widget class to use, respectively. </a:t>
            </a:r>
          </a:p>
          <a:p>
            <a:r>
              <a:rPr lang="en-US" dirty="0"/>
              <a:t>http://developer.android.com/guide/topics/ui/actionbar.html</a:t>
            </a: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7</a:t>
            </a:fld>
            <a:endParaRPr lang="en-US"/>
          </a:p>
        </p:txBody>
      </p:sp>
    </p:spTree>
    <p:extLst>
      <p:ext uri="{BB962C8B-B14F-4D97-AF65-F5344CB8AC3E}">
        <p14:creationId xmlns:p14="http://schemas.microsoft.com/office/powerpoint/2010/main" val="194125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a:solidFill>
                  <a:schemeClr val="tx1"/>
                </a:solidFill>
                <a:latin typeface="+mn-lt"/>
                <a:ea typeface="+mn-ea"/>
                <a:cs typeface="+mn-cs"/>
              </a:rPr>
              <a:t>MenuInflater</a:t>
            </a:r>
            <a:r>
              <a:rPr lang="en-US" sz="1200" b="0" i="0" kern="1200" dirty="0">
                <a:solidFill>
                  <a:schemeClr val="tx1"/>
                </a:solidFill>
                <a:latin typeface="+mn-lt"/>
                <a:ea typeface="+mn-ea"/>
                <a:cs typeface="+mn-cs"/>
              </a:rPr>
              <a:t>: This class is used to instantiate menu XML files into Menu objects.</a:t>
            </a:r>
          </a:p>
          <a:p>
            <a:r>
              <a:rPr lang="en-US" sz="1200" b="1" i="0" u="sng" kern="1200" dirty="0">
                <a:solidFill>
                  <a:schemeClr val="tx1"/>
                </a:solidFill>
                <a:latin typeface="+mn-lt"/>
                <a:ea typeface="+mn-ea"/>
                <a:cs typeface="+mn-cs"/>
              </a:rPr>
              <a:t>We can use: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MenuInflater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inflater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getMenuInflater</a:t>
            </a:r>
            <a:r>
              <a:rPr lang="en-US" sz="120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latin typeface="+mn-lt"/>
                <a:ea typeface="+mn-ea"/>
                <a:cs typeface="+mn-cs"/>
              </a:rPr>
              <a:t>Instead of </a:t>
            </a:r>
            <a:endParaRPr lang="en-US" sz="1200" b="1" i="0" u="sng"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MenuInflater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inflater</a:t>
            </a:r>
            <a:r>
              <a:rPr lang="en-US" sz="1200" kern="1200" dirty="0">
                <a:solidFill>
                  <a:schemeClr val="tx1"/>
                </a:solidFill>
                <a:latin typeface="+mn-lt"/>
                <a:ea typeface="+mn-ea"/>
                <a:cs typeface="+mn-cs"/>
              </a:rPr>
              <a:t> = </a:t>
            </a:r>
            <a:r>
              <a:rPr lang="en-US" sz="1200" b="0" kern="1200" dirty="0">
                <a:solidFill>
                  <a:schemeClr val="tx1"/>
                </a:solidFill>
                <a:latin typeface="+mn-lt"/>
                <a:ea typeface="+mn-ea"/>
                <a:cs typeface="+mn-cs"/>
              </a:rPr>
              <a:t>new </a:t>
            </a:r>
            <a:r>
              <a:rPr lang="en-US" sz="1200" b="0" kern="1200" dirty="0" err="1">
                <a:solidFill>
                  <a:schemeClr val="tx1"/>
                </a:solidFill>
                <a:latin typeface="+mn-lt"/>
                <a:ea typeface="+mn-ea"/>
                <a:cs typeface="+mn-cs"/>
              </a:rPr>
              <a:t>MenuInflater</a:t>
            </a:r>
            <a:r>
              <a:rPr lang="en-US" sz="1200" b="0" kern="1200" dirty="0">
                <a:solidFill>
                  <a:schemeClr val="tx1"/>
                </a:solidFill>
                <a:latin typeface="+mn-lt"/>
                <a:ea typeface="+mn-ea"/>
                <a:cs typeface="+mn-cs"/>
              </a:rPr>
              <a:t>(this);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10</a:t>
            </a:fld>
            <a:endParaRPr lang="en-US"/>
          </a:p>
        </p:txBody>
      </p:sp>
    </p:spTree>
    <p:extLst>
      <p:ext uri="{BB962C8B-B14F-4D97-AF65-F5344CB8AC3E}">
        <p14:creationId xmlns:p14="http://schemas.microsoft.com/office/powerpoint/2010/main" val="1348514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11</a:t>
            </a:fld>
            <a:endParaRPr lang="en-US"/>
          </a:p>
        </p:txBody>
      </p:sp>
    </p:spTree>
    <p:extLst>
      <p:ext uri="{BB962C8B-B14F-4D97-AF65-F5344CB8AC3E}">
        <p14:creationId xmlns:p14="http://schemas.microsoft.com/office/powerpoint/2010/main" val="144785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239000" cy="114300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cxnSp>
        <p:nvCxnSpPr>
          <p:cNvPr id="9" name="Straight Connector 8"/>
          <p:cNvCxnSpPr/>
          <p:nvPr userDrawn="1"/>
        </p:nvCxnSpPr>
        <p:spPr>
          <a:xfrm flipH="1">
            <a:off x="3581400" y="62484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flipH="1">
            <a:off x="914400" y="12954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Mobile Computing</a:t>
            </a:r>
          </a:p>
        </p:txBody>
      </p:sp>
      <p:sp>
        <p:nvSpPr>
          <p:cNvPr id="9" name="Slide Number Placeholder 8"/>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b="1">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Mobile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3E96C-1596-48F8-978E-9F6EBBD9775F}" type="slidenum">
              <a:rPr lang="en-US" smtClean="0"/>
              <a:pPr/>
              <a:t>‹#›</a:t>
            </a:fld>
            <a:endParaRPr lang="en-US"/>
          </a:p>
        </p:txBody>
      </p:sp>
      <p:pic>
        <p:nvPicPr>
          <p:cNvPr id="7" name="Picture 14" descr="4"/>
          <p:cNvPicPr>
            <a:picLocks noChangeAspect="1" noChangeArrowheads="1"/>
          </p:cNvPicPr>
          <p:nvPr userDrawn="1"/>
        </p:nvPicPr>
        <p:blipFill>
          <a:blip r:embed="rId9" cstate="print"/>
          <a:srcRect/>
          <a:stretch>
            <a:fillRect/>
          </a:stretch>
        </p:blipFill>
        <p:spPr bwMode="auto">
          <a:xfrm>
            <a:off x="152400" y="381000"/>
            <a:ext cx="914400" cy="882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8" r:id="rId6"/>
    <p:sldLayoutId id="2147483849" r:id="rId7"/>
  </p:sldLayoutIdLst>
  <p:hf hdr="0" dt="0"/>
  <p:txStyles>
    <p:titleStyle>
      <a:lvl1pPr algn="l" defTabSz="914400" rtl="0" eaLnBrk="1" latinLnBrk="0" hangingPunct="1">
        <a:spcBef>
          <a:spcPct val="0"/>
        </a:spcBef>
        <a:buNone/>
        <a:defRPr sz="3200" b="1" kern="1200">
          <a:solidFill>
            <a:srgbClr val="FF0000"/>
          </a:solidFill>
          <a:latin typeface="+mj-lt"/>
          <a:ea typeface="+mj-ea"/>
          <a:cs typeface="+mj-cs"/>
        </a:defRPr>
      </a:lvl1pPr>
    </p:titleStyle>
    <p:bodyStyle>
      <a:lvl1pPr marL="342900" indent="-342900" algn="l" defTabSz="914400" rtl="0" eaLnBrk="1" latinLnBrk="0" hangingPunct="1">
        <a:spcBef>
          <a:spcPct val="20000"/>
        </a:spcBef>
        <a:buClr>
          <a:srgbClr val="7030A0"/>
        </a:buClr>
        <a:buFont typeface="Wingdings" pitchFamily="2" charset="2"/>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rgbClr val="7030A0"/>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3775"/>
            <a:ext cx="7772400" cy="1470025"/>
          </a:xfrm>
        </p:spPr>
        <p:txBody>
          <a:bodyPr/>
          <a:lstStyle/>
          <a:p>
            <a:r>
              <a:rPr lang="en-US" b="1" dirty="0">
                <a:solidFill>
                  <a:srgbClr val="FF0000"/>
                </a:solidFill>
              </a:rPr>
              <a:t>Android</a:t>
            </a:r>
          </a:p>
        </p:txBody>
      </p:sp>
      <p:sp>
        <p:nvSpPr>
          <p:cNvPr id="3" name="Subtitle 2"/>
          <p:cNvSpPr>
            <a:spLocks noGrp="1"/>
          </p:cNvSpPr>
          <p:nvPr>
            <p:ph type="subTitle" idx="1"/>
          </p:nvPr>
        </p:nvSpPr>
        <p:spPr>
          <a:xfrm>
            <a:off x="1371600" y="4572000"/>
            <a:ext cx="6400800" cy="1752600"/>
          </a:xfrm>
        </p:spPr>
        <p:txBody>
          <a:bodyPr>
            <a:normAutofit/>
          </a:bodyPr>
          <a:lstStyle/>
          <a:p>
            <a:r>
              <a:rPr lang="en-US" dirty="0" smtClean="0">
                <a:solidFill>
                  <a:schemeClr val="tx1">
                    <a:lumMod val="95000"/>
                    <a:lumOff val="5000"/>
                  </a:schemeClr>
                </a:solidFill>
              </a:rPr>
              <a:t>2017-2018</a:t>
            </a:r>
            <a:endParaRPr lang="en-US" sz="2000" dirty="0">
              <a:solidFill>
                <a:schemeClr val="tx1">
                  <a:lumMod val="95000"/>
                  <a:lumOff val="5000"/>
                </a:schemeClr>
              </a:solidFill>
            </a:endParaRPr>
          </a:p>
        </p:txBody>
      </p:sp>
      <p:sp>
        <p:nvSpPr>
          <p:cNvPr id="4" name="Subtitle 2"/>
          <p:cNvSpPr txBox="1">
            <a:spLocks/>
          </p:cNvSpPr>
          <p:nvPr/>
        </p:nvSpPr>
        <p:spPr>
          <a:xfrm>
            <a:off x="1371600" y="1905000"/>
            <a:ext cx="6400800" cy="1752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7030A0"/>
                </a:solidFill>
                <a:effectLst/>
                <a:uLnTx/>
                <a:uFillTx/>
                <a:latin typeface="+mn-lt"/>
                <a:ea typeface="+mn-ea"/>
                <a:cs typeface="+mn-cs"/>
              </a:rPr>
              <a:t>Lab 04</a:t>
            </a:r>
          </a:p>
        </p:txBody>
      </p:sp>
    </p:spTree>
  </p:cSld>
  <p:clrMapOvr>
    <a:masterClrMapping/>
  </p:clrMapOvr>
  <p:transition spd="med">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bind menu defined in xml file to the options menu to be shown  </a:t>
            </a:r>
            <a:br>
              <a:rPr lang="en-US" dirty="0"/>
            </a:br>
            <a:endParaRPr lang="en-US" dirty="0"/>
          </a:p>
        </p:txBody>
      </p:sp>
      <p:sp>
        <p:nvSpPr>
          <p:cNvPr id="3" name="Content Placeholder 2"/>
          <p:cNvSpPr>
            <a:spLocks noGrp="1"/>
          </p:cNvSpPr>
          <p:nvPr>
            <p:ph idx="1"/>
          </p:nvPr>
        </p:nvSpPr>
        <p:spPr/>
        <p:txBody>
          <a:bodyPr/>
          <a:lstStyle/>
          <a:p>
            <a:r>
              <a:rPr lang="en-US" dirty="0"/>
              <a:t>On the “</a:t>
            </a:r>
            <a:r>
              <a:rPr lang="en-US" dirty="0" err="1"/>
              <a:t>onCreateOptionsMenu</a:t>
            </a:r>
            <a:r>
              <a:rPr lang="en-US" dirty="0"/>
              <a:t>” method create object from “</a:t>
            </a:r>
            <a:r>
              <a:rPr lang="en-US" dirty="0" err="1"/>
              <a:t>MenuInflater</a:t>
            </a:r>
            <a:r>
              <a:rPr lang="en-US" dirty="0"/>
              <a:t>” Class and then call inflate method.</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10</a:t>
            </a:fld>
            <a:endParaRPr lang="en-US"/>
          </a:p>
        </p:txBody>
      </p:sp>
      <p:pic>
        <p:nvPicPr>
          <p:cNvPr id="1028" name="Picture 4"/>
          <p:cNvPicPr>
            <a:picLocks noChangeAspect="1" noChangeArrowheads="1"/>
          </p:cNvPicPr>
          <p:nvPr/>
        </p:nvPicPr>
        <p:blipFill>
          <a:blip r:embed="rId3" cstate="print"/>
          <a:srcRect/>
          <a:stretch>
            <a:fillRect/>
          </a:stretch>
        </p:blipFill>
        <p:spPr bwMode="auto">
          <a:xfrm>
            <a:off x="685800" y="2819400"/>
            <a:ext cx="7620000" cy="2762250"/>
          </a:xfrm>
          <a:prstGeom prst="rect">
            <a:avLst/>
          </a:prstGeom>
          <a:noFill/>
          <a:ln w="9525">
            <a:noFill/>
            <a:miter lim="800000"/>
            <a:headEnd/>
            <a:tailEnd/>
          </a:ln>
        </p:spPr>
      </p:pic>
      <p:sp>
        <p:nvSpPr>
          <p:cNvPr id="12" name="Rectangle 11"/>
          <p:cNvSpPr/>
          <p:nvPr/>
        </p:nvSpPr>
        <p:spPr>
          <a:xfrm>
            <a:off x="762000" y="2895600"/>
            <a:ext cx="7315200" cy="2590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srcRect l="28331" t="39583" r="31845" b="47917"/>
          <a:stretch/>
        </p:blipFill>
        <p:spPr>
          <a:xfrm>
            <a:off x="-4011" y="3362458"/>
            <a:ext cx="9148011" cy="1614355"/>
          </a:xfrm>
          <a:prstGeom prst="rect">
            <a:avLst/>
          </a:prstGeom>
        </p:spPr>
      </p:pic>
      <p:sp>
        <p:nvSpPr>
          <p:cNvPr id="7" name="Rectangle 6"/>
          <p:cNvSpPr/>
          <p:nvPr/>
        </p:nvSpPr>
        <p:spPr>
          <a:xfrm>
            <a:off x="0" y="3362458"/>
            <a:ext cx="9144000" cy="1614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update </a:t>
            </a:r>
            <a:r>
              <a:rPr lang="en-US" dirty="0" err="1"/>
              <a:t>TextView</a:t>
            </a:r>
            <a:r>
              <a:rPr lang="en-US" dirty="0"/>
              <a:t> text when selecting any menu item from options and Sub menu?!</a:t>
            </a:r>
            <a:br>
              <a:rPr lang="en-US" dirty="0"/>
            </a:br>
            <a:endParaRPr lang="en-US" dirty="0"/>
          </a:p>
        </p:txBody>
      </p:sp>
      <p:sp>
        <p:nvSpPr>
          <p:cNvPr id="3" name="Content Placeholder 2"/>
          <p:cNvSpPr>
            <a:spLocks noGrp="1"/>
          </p:cNvSpPr>
          <p:nvPr>
            <p:ph idx="1"/>
          </p:nvPr>
        </p:nvSpPr>
        <p:spPr>
          <a:xfrm>
            <a:off x="457200" y="1524000"/>
            <a:ext cx="8229600" cy="4525963"/>
          </a:xfrm>
        </p:spPr>
        <p:txBody>
          <a:bodyPr/>
          <a:lstStyle/>
          <a:p>
            <a:r>
              <a:rPr lang="en-US" dirty="0"/>
              <a:t>To handle event of selecting a certain options menu item use the “</a:t>
            </a:r>
            <a:r>
              <a:rPr lang="en-US" dirty="0" err="1"/>
              <a:t>onOptionsItemSelected</a:t>
            </a:r>
            <a:r>
              <a:rPr lang="en-US" dirty="0"/>
              <a:t> “ method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11</a:t>
            </a:fld>
            <a:endParaRPr lang="en-US"/>
          </a:p>
        </p:txBody>
      </p:sp>
      <p:pic>
        <p:nvPicPr>
          <p:cNvPr id="14339" name="Picture 3"/>
          <p:cNvPicPr>
            <a:picLocks noChangeAspect="1" noChangeArrowheads="1"/>
          </p:cNvPicPr>
          <p:nvPr/>
        </p:nvPicPr>
        <p:blipFill>
          <a:blip r:embed="rId3" cstate="print"/>
          <a:srcRect l="21875" t="31000" r="27500" b="18000"/>
          <a:stretch>
            <a:fillRect/>
          </a:stretch>
        </p:blipFill>
        <p:spPr bwMode="auto">
          <a:xfrm>
            <a:off x="457200" y="2362200"/>
            <a:ext cx="8153400" cy="4495800"/>
          </a:xfrm>
          <a:prstGeom prst="rect">
            <a:avLst/>
          </a:prstGeom>
          <a:noFill/>
          <a:ln w="9525">
            <a:noFill/>
            <a:miter lim="800000"/>
            <a:headEnd/>
            <a:tailEnd/>
          </a:ln>
        </p:spPr>
      </p:pic>
      <p:sp>
        <p:nvSpPr>
          <p:cNvPr id="12" name="Rectangle 11"/>
          <p:cNvSpPr/>
          <p:nvPr/>
        </p:nvSpPr>
        <p:spPr>
          <a:xfrm>
            <a:off x="1066800" y="2971800"/>
            <a:ext cx="6934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66800" y="3429000"/>
            <a:ext cx="5562600" cy="3276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314205" y="2590800"/>
            <a:ext cx="1448795" cy="369332"/>
          </a:xfrm>
          <a:prstGeom prst="rect">
            <a:avLst/>
          </a:prstGeom>
          <a:solidFill>
            <a:schemeClr val="bg1"/>
          </a:solidFill>
        </p:spPr>
        <p:txBody>
          <a:bodyPr wrap="none" rtlCol="0">
            <a:spAutoFit/>
          </a:bodyPr>
          <a:lstStyle/>
          <a:p>
            <a:r>
              <a:rPr lang="en-US" b="1" dirty="0">
                <a:solidFill>
                  <a:srgbClr val="FF0000"/>
                </a:solidFill>
              </a:rPr>
              <a:t>Get </a:t>
            </a:r>
            <a:r>
              <a:rPr lang="en-US" b="1" dirty="0" err="1">
                <a:solidFill>
                  <a:srgbClr val="FF0000"/>
                </a:solidFill>
              </a:rPr>
              <a:t>TextView</a:t>
            </a:r>
            <a:endParaRPr lang="en-US" b="1" dirty="0">
              <a:solidFill>
                <a:srgbClr val="FF0000"/>
              </a:solidFill>
            </a:endParaRPr>
          </a:p>
        </p:txBody>
      </p:sp>
      <p:sp>
        <p:nvSpPr>
          <p:cNvPr id="15" name="TextBox 14"/>
          <p:cNvSpPr txBox="1"/>
          <p:nvPr/>
        </p:nvSpPr>
        <p:spPr>
          <a:xfrm>
            <a:off x="6705600" y="3886200"/>
            <a:ext cx="2209800" cy="1200329"/>
          </a:xfrm>
          <a:prstGeom prst="rect">
            <a:avLst/>
          </a:prstGeom>
          <a:solidFill>
            <a:schemeClr val="bg1"/>
          </a:solidFill>
        </p:spPr>
        <p:txBody>
          <a:bodyPr wrap="square" rtlCol="0">
            <a:spAutoFit/>
          </a:bodyPr>
          <a:lstStyle/>
          <a:p>
            <a:r>
              <a:rPr lang="en-US" b="1" dirty="0">
                <a:solidFill>
                  <a:srgbClr val="FF0000"/>
                </a:solidFill>
              </a:rPr>
              <a:t>Check which item is</a:t>
            </a:r>
          </a:p>
          <a:p>
            <a:r>
              <a:rPr lang="en-US" b="1" dirty="0">
                <a:solidFill>
                  <a:srgbClr val="FF0000"/>
                </a:solidFill>
              </a:rPr>
              <a:t> selected from options Menu and update </a:t>
            </a:r>
            <a:r>
              <a:rPr lang="en-US" b="1" dirty="0" err="1">
                <a:solidFill>
                  <a:srgbClr val="FF0000"/>
                </a:solidFill>
              </a:rPr>
              <a:t>TextView</a:t>
            </a:r>
            <a:r>
              <a:rPr lang="en-US" b="1" dirty="0">
                <a:solidFill>
                  <a:srgbClr val="FF0000"/>
                </a:solidFill>
              </a:rPr>
              <a:t> Text</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override Methods ?!</a:t>
            </a:r>
          </a:p>
        </p:txBody>
      </p:sp>
      <p:sp>
        <p:nvSpPr>
          <p:cNvPr id="3" name="Content Placeholder 2"/>
          <p:cNvSpPr>
            <a:spLocks noGrp="1"/>
          </p:cNvSpPr>
          <p:nvPr>
            <p:ph idx="1"/>
          </p:nvPr>
        </p:nvSpPr>
        <p:spPr>
          <a:xfrm>
            <a:off x="533400" y="1600200"/>
            <a:ext cx="8229600" cy="4525963"/>
          </a:xfrm>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12</a:t>
            </a:fld>
            <a:endParaRPr lang="en-US"/>
          </a:p>
        </p:txBody>
      </p:sp>
      <p:pic>
        <p:nvPicPr>
          <p:cNvPr id="6" name="Picture 5"/>
          <p:cNvPicPr>
            <a:picLocks noChangeAspect="1"/>
          </p:cNvPicPr>
          <p:nvPr/>
        </p:nvPicPr>
        <p:blipFill>
          <a:blip r:embed="rId2"/>
          <a:stretch>
            <a:fillRect/>
          </a:stretch>
        </p:blipFill>
        <p:spPr>
          <a:xfrm>
            <a:off x="0" y="1241735"/>
            <a:ext cx="5133975" cy="5242891"/>
          </a:xfrm>
          <a:prstGeom prst="rect">
            <a:avLst/>
          </a:prstGeom>
        </p:spPr>
      </p:pic>
      <p:pic>
        <p:nvPicPr>
          <p:cNvPr id="9" name="Picture 8"/>
          <p:cNvPicPr>
            <a:picLocks noChangeAspect="1"/>
          </p:cNvPicPr>
          <p:nvPr/>
        </p:nvPicPr>
        <p:blipFill>
          <a:blip r:embed="rId3"/>
          <a:stretch>
            <a:fillRect/>
          </a:stretch>
        </p:blipFill>
        <p:spPr>
          <a:xfrm>
            <a:off x="2057400" y="1248241"/>
            <a:ext cx="3952875" cy="5255901"/>
          </a:xfrm>
          <a:prstGeom prst="rect">
            <a:avLst/>
          </a:prstGeom>
        </p:spPr>
      </p:pic>
      <p:pic>
        <p:nvPicPr>
          <p:cNvPr id="10" name="Picture 9"/>
          <p:cNvPicPr>
            <a:picLocks noChangeAspect="1"/>
          </p:cNvPicPr>
          <p:nvPr/>
        </p:nvPicPr>
        <p:blipFill>
          <a:blip r:embed="rId4"/>
          <a:stretch>
            <a:fillRect/>
          </a:stretch>
        </p:blipFill>
        <p:spPr>
          <a:xfrm>
            <a:off x="3857788" y="1191917"/>
            <a:ext cx="4057680" cy="5312225"/>
          </a:xfrm>
          <a:prstGeom prst="rect">
            <a:avLst/>
          </a:prstGeom>
        </p:spPr>
      </p:pic>
    </p:spTree>
    <p:extLst>
      <p:ext uri="{BB962C8B-B14F-4D97-AF65-F5344CB8AC3E}">
        <p14:creationId xmlns:p14="http://schemas.microsoft.com/office/powerpoint/2010/main" val="410957234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and Sub Menu Example Cont’</a:t>
            </a:r>
          </a:p>
        </p:txBody>
      </p:sp>
      <p:sp>
        <p:nvSpPr>
          <p:cNvPr id="3" name="Content Placeholder 2"/>
          <p:cNvSpPr>
            <a:spLocks noGrp="1"/>
          </p:cNvSpPr>
          <p:nvPr>
            <p:ph idx="1"/>
          </p:nvPr>
        </p:nvSpPr>
        <p:spPr/>
        <p:txBody>
          <a:bodyPr>
            <a:normAutofit/>
          </a:bodyPr>
          <a:lstStyle/>
          <a:p>
            <a:endParaRPr lang="en-US" sz="2000" dirty="0"/>
          </a:p>
          <a:p>
            <a:r>
              <a:rPr lang="en-US" sz="3200" dirty="0"/>
              <a:t>30 Minutes</a:t>
            </a:r>
          </a:p>
          <a:p>
            <a:pPr lvl="1"/>
            <a:r>
              <a:rPr lang="en-US" sz="2800" dirty="0"/>
              <a:t>Design Menus </a:t>
            </a:r>
          </a:p>
          <a:p>
            <a:pPr lvl="1"/>
            <a:r>
              <a:rPr lang="en-US" sz="2800" dirty="0"/>
              <a:t>Add Functionality</a:t>
            </a:r>
          </a:p>
          <a:p>
            <a:pPr lvl="1"/>
            <a:endParaRPr lang="en-US" sz="2800" dirty="0"/>
          </a:p>
          <a:p>
            <a:pPr lvl="1">
              <a:buNone/>
            </a:pPr>
            <a:endParaRPr lang="en-US" sz="2800"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13</a:t>
            </a:fld>
            <a:endParaRPr lang="en-US"/>
          </a:p>
        </p:txBody>
      </p:sp>
      <p:pic>
        <p:nvPicPr>
          <p:cNvPr id="6" name="Picture 2" descr="C:\Users\Nehal\Desktop\6a00e54f8c25c988340167648e5a21970b-800wi.gif"/>
          <p:cNvPicPr>
            <a:picLocks noChangeAspect="1" noChangeArrowheads="1"/>
          </p:cNvPicPr>
          <p:nvPr/>
        </p:nvPicPr>
        <p:blipFill>
          <a:blip r:embed="rId2" cstate="print"/>
          <a:srcRect/>
          <a:stretch>
            <a:fillRect/>
          </a:stretch>
        </p:blipFill>
        <p:spPr bwMode="auto">
          <a:xfrm>
            <a:off x="5191125" y="1905000"/>
            <a:ext cx="3419475" cy="3276600"/>
          </a:xfrm>
          <a:prstGeom prst="rect">
            <a:avLst/>
          </a:prstGeom>
          <a:noFill/>
        </p:spPr>
      </p:pic>
    </p:spTree>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Menu Example</a:t>
            </a:r>
          </a:p>
        </p:txBody>
      </p:sp>
      <p:sp>
        <p:nvSpPr>
          <p:cNvPr id="3" name="Content Placeholder 2"/>
          <p:cNvSpPr>
            <a:spLocks noGrp="1"/>
          </p:cNvSpPr>
          <p:nvPr>
            <p:ph idx="1"/>
          </p:nvPr>
        </p:nvSpPr>
        <p:spPr/>
        <p:txBody>
          <a:bodyPr/>
          <a:lstStyle/>
          <a:p>
            <a:pPr>
              <a:buNone/>
            </a:pPr>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14</a:t>
            </a:fld>
            <a:endParaRPr lang="en-US"/>
          </a:p>
        </p:txBody>
      </p:sp>
      <p:pic>
        <p:nvPicPr>
          <p:cNvPr id="18434" name="Picture 2"/>
          <p:cNvPicPr>
            <a:picLocks noChangeAspect="1" noChangeArrowheads="1"/>
          </p:cNvPicPr>
          <p:nvPr/>
        </p:nvPicPr>
        <p:blipFill>
          <a:blip r:embed="rId2" cstate="print"/>
          <a:srcRect l="31875" r="1273" b="4000"/>
          <a:stretch>
            <a:fillRect/>
          </a:stretch>
        </p:blipFill>
        <p:spPr bwMode="auto">
          <a:xfrm>
            <a:off x="304800" y="1371600"/>
            <a:ext cx="5029200" cy="4800600"/>
          </a:xfrm>
          <a:prstGeom prst="rect">
            <a:avLst/>
          </a:prstGeom>
          <a:noFill/>
          <a:ln w="9525">
            <a:noFill/>
            <a:miter lim="800000"/>
            <a:headEnd/>
            <a:tailEnd/>
          </a:ln>
        </p:spPr>
      </p:pic>
      <p:sp>
        <p:nvSpPr>
          <p:cNvPr id="7" name="Rectangle 6"/>
          <p:cNvSpPr/>
          <p:nvPr/>
        </p:nvSpPr>
        <p:spPr>
          <a:xfrm>
            <a:off x="457200" y="2057400"/>
            <a:ext cx="1524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3581400"/>
            <a:ext cx="24384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5" name="Picture 3"/>
          <p:cNvPicPr>
            <a:picLocks noChangeAspect="1" noChangeArrowheads="1"/>
          </p:cNvPicPr>
          <p:nvPr/>
        </p:nvPicPr>
        <p:blipFill>
          <a:blip r:embed="rId3" cstate="print"/>
          <a:srcRect l="31875" r="1250" b="5000"/>
          <a:stretch>
            <a:fillRect/>
          </a:stretch>
        </p:blipFill>
        <p:spPr bwMode="auto">
          <a:xfrm>
            <a:off x="2209800" y="1371600"/>
            <a:ext cx="4876800" cy="4800600"/>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l="31875" r="1875" b="5000"/>
          <a:stretch>
            <a:fillRect/>
          </a:stretch>
        </p:blipFill>
        <p:spPr bwMode="auto">
          <a:xfrm>
            <a:off x="3886200" y="1371600"/>
            <a:ext cx="5257800" cy="4800600"/>
          </a:xfrm>
          <a:prstGeom prst="rect">
            <a:avLst/>
          </a:prstGeom>
          <a:noFill/>
          <a:ln w="9525">
            <a:noFill/>
            <a:miter lim="800000"/>
            <a:headEnd/>
            <a:tailEnd/>
          </a:ln>
        </p:spPr>
      </p:pic>
    </p:spTree>
    <p:extLst>
      <p:ext uri="{BB962C8B-B14F-4D97-AF65-F5344CB8AC3E}">
        <p14:creationId xmlns:p14="http://schemas.microsoft.com/office/powerpoint/2010/main" val="165927770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434"/>
                                        </p:tgtEl>
                                        <p:attrNameLst>
                                          <p:attrName>style.visibility</p:attrName>
                                        </p:attrNameLst>
                                      </p:cBhvr>
                                      <p:to>
                                        <p:strVal val="visible"/>
                                      </p:to>
                                    </p:set>
                                    <p:anim calcmode="lin" valueType="num">
                                      <p:cBhvr additive="base">
                                        <p:cTn id="15" dur="500" fill="hold"/>
                                        <p:tgtEl>
                                          <p:spTgt spid="18434"/>
                                        </p:tgtEl>
                                        <p:attrNameLst>
                                          <p:attrName>ppt_x</p:attrName>
                                        </p:attrNameLst>
                                      </p:cBhvr>
                                      <p:tavLst>
                                        <p:tav tm="0">
                                          <p:val>
                                            <p:strVal val="1+#ppt_w/2"/>
                                          </p:val>
                                        </p:tav>
                                        <p:tav tm="100000">
                                          <p:val>
                                            <p:strVal val="#ppt_x"/>
                                          </p:val>
                                        </p:tav>
                                      </p:tavLst>
                                    </p:anim>
                                    <p:anim calcmode="lin" valueType="num">
                                      <p:cBhvr additive="base">
                                        <p:cTn id="16" dur="500" fill="hold"/>
                                        <p:tgtEl>
                                          <p:spTgt spid="184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435"/>
                                        </p:tgtEl>
                                        <p:attrNameLst>
                                          <p:attrName>style.visibility</p:attrName>
                                        </p:attrNameLst>
                                      </p:cBhvr>
                                      <p:to>
                                        <p:strVal val="visible"/>
                                      </p:to>
                                    </p:set>
                                    <p:anim calcmode="lin" valueType="num">
                                      <p:cBhvr additive="base">
                                        <p:cTn id="21" dur="500" fill="hold"/>
                                        <p:tgtEl>
                                          <p:spTgt spid="18435"/>
                                        </p:tgtEl>
                                        <p:attrNameLst>
                                          <p:attrName>ppt_x</p:attrName>
                                        </p:attrNameLst>
                                      </p:cBhvr>
                                      <p:tavLst>
                                        <p:tav tm="0">
                                          <p:val>
                                            <p:strVal val="1+#ppt_w/2"/>
                                          </p:val>
                                        </p:tav>
                                        <p:tav tm="100000">
                                          <p:val>
                                            <p:strVal val="#ppt_x"/>
                                          </p:val>
                                        </p:tav>
                                      </p:tavLst>
                                    </p:anim>
                                    <p:anim calcmode="lin" valueType="num">
                                      <p:cBhvr additive="base">
                                        <p:cTn id="22" dur="500" fill="hold"/>
                                        <p:tgtEl>
                                          <p:spTgt spid="1843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8436"/>
                                        </p:tgtEl>
                                        <p:attrNameLst>
                                          <p:attrName>style.visibility</p:attrName>
                                        </p:attrNameLst>
                                      </p:cBhvr>
                                      <p:to>
                                        <p:strVal val="visible"/>
                                      </p:to>
                                    </p:set>
                                    <p:anim calcmode="lin" valueType="num">
                                      <p:cBhvr additive="base">
                                        <p:cTn id="27" dur="500" fill="hold"/>
                                        <p:tgtEl>
                                          <p:spTgt spid="18436"/>
                                        </p:tgtEl>
                                        <p:attrNameLst>
                                          <p:attrName>ppt_x</p:attrName>
                                        </p:attrNameLst>
                                      </p:cBhvr>
                                      <p:tavLst>
                                        <p:tav tm="0">
                                          <p:val>
                                            <p:strVal val="1+#ppt_w/2"/>
                                          </p:val>
                                        </p:tav>
                                        <p:tav tm="100000">
                                          <p:val>
                                            <p:strVal val="#ppt_x"/>
                                          </p:val>
                                        </p:tav>
                                      </p:tavLst>
                                    </p:anim>
                                    <p:anim calcmode="lin" valueType="num">
                                      <p:cBhvr additive="base">
                                        <p:cTn id="28"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Menu Example Cont’</a:t>
            </a:r>
          </a:p>
        </p:txBody>
      </p:sp>
      <p:sp>
        <p:nvSpPr>
          <p:cNvPr id="3" name="Content Placeholder 2"/>
          <p:cNvSpPr>
            <a:spLocks noGrp="1"/>
          </p:cNvSpPr>
          <p:nvPr>
            <p:ph idx="1"/>
          </p:nvPr>
        </p:nvSpPr>
        <p:spPr/>
        <p:txBody>
          <a:bodyPr/>
          <a:lstStyle/>
          <a:p>
            <a:r>
              <a:rPr lang="en-US" dirty="0"/>
              <a:t>To Show context menu when long-pressing </a:t>
            </a:r>
            <a:r>
              <a:rPr lang="en-US" dirty="0" err="1"/>
              <a:t>TextView</a:t>
            </a:r>
            <a:r>
              <a:rPr lang="en-US" dirty="0"/>
              <a:t>, Override the “</a:t>
            </a:r>
            <a:r>
              <a:rPr lang="en-US" dirty="0" err="1"/>
              <a:t>onCreateContextMenu</a:t>
            </a:r>
            <a:r>
              <a:rPr lang="en-US" dirty="0"/>
              <a:t>” method</a:t>
            </a:r>
          </a:p>
          <a:p>
            <a:endParaRPr lang="en-US" dirty="0"/>
          </a:p>
          <a:p>
            <a:endParaRPr lang="en-US" dirty="0"/>
          </a:p>
          <a:p>
            <a:endParaRPr lang="en-US" dirty="0"/>
          </a:p>
          <a:p>
            <a:endParaRPr lang="en-US" dirty="0"/>
          </a:p>
          <a:p>
            <a:r>
              <a:rPr lang="en-US" dirty="0"/>
              <a:t>To handle event of selecting a certain context menu item, Override the “</a:t>
            </a:r>
            <a:r>
              <a:rPr lang="en-US" dirty="0" err="1"/>
              <a:t>onContextItemSelected</a:t>
            </a:r>
            <a:r>
              <a:rPr lang="en-US" dirty="0"/>
              <a:t>” method</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15</a:t>
            </a:fld>
            <a:endParaRPr lang="en-US"/>
          </a:p>
        </p:txBody>
      </p:sp>
      <p:pic>
        <p:nvPicPr>
          <p:cNvPr id="12290" name="Picture 2"/>
          <p:cNvPicPr>
            <a:picLocks noChangeAspect="1" noChangeArrowheads="1"/>
          </p:cNvPicPr>
          <p:nvPr/>
        </p:nvPicPr>
        <p:blipFill>
          <a:blip r:embed="rId2" cstate="print"/>
          <a:srcRect/>
          <a:stretch>
            <a:fillRect/>
          </a:stretch>
        </p:blipFill>
        <p:spPr bwMode="auto">
          <a:xfrm>
            <a:off x="381000" y="2514600"/>
            <a:ext cx="8515350" cy="16764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57200" y="4953000"/>
            <a:ext cx="8505825" cy="1524000"/>
          </a:xfrm>
          <a:prstGeom prst="rect">
            <a:avLst/>
          </a:prstGeom>
          <a:noFill/>
          <a:ln w="9525">
            <a:noFill/>
            <a:miter lim="800000"/>
            <a:headEnd/>
            <a:tailEnd/>
          </a:ln>
        </p:spPr>
      </p:pic>
      <p:sp>
        <p:nvSpPr>
          <p:cNvPr id="10" name="Rectangle 9"/>
          <p:cNvSpPr/>
          <p:nvPr/>
        </p:nvSpPr>
        <p:spPr>
          <a:xfrm>
            <a:off x="428625" y="5029200"/>
            <a:ext cx="8382000" cy="1447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2590800"/>
            <a:ext cx="8382000" cy="1447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687946"/>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1+#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2291"/>
                                        </p:tgtEl>
                                        <p:attrNameLst>
                                          <p:attrName>style.visibility</p:attrName>
                                        </p:attrNameLst>
                                      </p:cBhvr>
                                      <p:to>
                                        <p:strVal val="visible"/>
                                      </p:to>
                                    </p:set>
                                    <p:anim calcmode="lin" valueType="num">
                                      <p:cBhvr additive="base">
                                        <p:cTn id="23" dur="500" fill="hold"/>
                                        <p:tgtEl>
                                          <p:spTgt spid="12291"/>
                                        </p:tgtEl>
                                        <p:attrNameLst>
                                          <p:attrName>ppt_x</p:attrName>
                                        </p:attrNameLst>
                                      </p:cBhvr>
                                      <p:tavLst>
                                        <p:tav tm="0">
                                          <p:val>
                                            <p:strVal val="1+#ppt_w/2"/>
                                          </p:val>
                                        </p:tav>
                                        <p:tav tm="100000">
                                          <p:val>
                                            <p:strVal val="#ppt_x"/>
                                          </p:val>
                                        </p:tav>
                                      </p:tavLst>
                                    </p:anim>
                                    <p:anim calcmode="lin" valueType="num">
                                      <p:cBhvr additive="base">
                                        <p:cTn id="24" dur="500" fill="hold"/>
                                        <p:tgtEl>
                                          <p:spTgt spid="12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bind menu defined in xml file to the context menu to be shown  </a:t>
            </a:r>
            <a:br>
              <a:rPr lang="en-US" dirty="0"/>
            </a:br>
            <a:endParaRPr lang="en-US" dirty="0"/>
          </a:p>
        </p:txBody>
      </p:sp>
      <p:sp>
        <p:nvSpPr>
          <p:cNvPr id="3" name="Content Placeholder 2"/>
          <p:cNvSpPr>
            <a:spLocks noGrp="1"/>
          </p:cNvSpPr>
          <p:nvPr>
            <p:ph idx="1"/>
          </p:nvPr>
        </p:nvSpPr>
        <p:spPr/>
        <p:txBody>
          <a:bodyPr/>
          <a:lstStyle/>
          <a:p>
            <a:r>
              <a:rPr lang="en-US" dirty="0"/>
              <a:t>On the “</a:t>
            </a:r>
            <a:r>
              <a:rPr lang="en-US" dirty="0" err="1"/>
              <a:t>onCreateContextMenu</a:t>
            </a:r>
            <a:r>
              <a:rPr lang="en-US" dirty="0"/>
              <a:t>” method create object from “</a:t>
            </a:r>
            <a:r>
              <a:rPr lang="en-US" dirty="0" err="1"/>
              <a:t>MenuInflater</a:t>
            </a:r>
            <a:r>
              <a:rPr lang="en-US" dirty="0"/>
              <a:t>” Class and then call inflate method.</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16</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685800" y="2743200"/>
            <a:ext cx="7772400" cy="2971800"/>
          </a:xfrm>
          <a:prstGeom prst="rect">
            <a:avLst/>
          </a:prstGeom>
          <a:noFill/>
          <a:ln w="9525">
            <a:noFill/>
            <a:miter lim="800000"/>
            <a:headEnd/>
            <a:tailEnd/>
          </a:ln>
        </p:spPr>
      </p:pic>
      <p:sp>
        <p:nvSpPr>
          <p:cNvPr id="10" name="Rectangle 9"/>
          <p:cNvSpPr/>
          <p:nvPr/>
        </p:nvSpPr>
        <p:spPr>
          <a:xfrm>
            <a:off x="457200" y="2819400"/>
            <a:ext cx="8229600" cy="2667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181308"/>
      </p:ext>
    </p:ext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update </a:t>
            </a:r>
            <a:r>
              <a:rPr lang="en-US" dirty="0" err="1"/>
              <a:t>TextView</a:t>
            </a:r>
            <a:r>
              <a:rPr lang="en-US" dirty="0"/>
              <a:t> text when selecting any menu item from Context menu?!</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17</a:t>
            </a:fld>
            <a:endParaRPr lang="en-US"/>
          </a:p>
        </p:txBody>
      </p:sp>
      <p:pic>
        <p:nvPicPr>
          <p:cNvPr id="17410" name="Picture 2"/>
          <p:cNvPicPr>
            <a:picLocks noChangeAspect="1" noChangeArrowheads="1"/>
          </p:cNvPicPr>
          <p:nvPr/>
        </p:nvPicPr>
        <p:blipFill>
          <a:blip r:embed="rId2" cstate="print"/>
          <a:srcRect l="22500" t="39000" r="30625" b="22000"/>
          <a:stretch>
            <a:fillRect/>
          </a:stretch>
        </p:blipFill>
        <p:spPr bwMode="auto">
          <a:xfrm>
            <a:off x="457200" y="1600200"/>
            <a:ext cx="8001000" cy="4419600"/>
          </a:xfrm>
          <a:prstGeom prst="rect">
            <a:avLst/>
          </a:prstGeom>
          <a:noFill/>
          <a:ln w="9525">
            <a:noFill/>
            <a:miter lim="800000"/>
            <a:headEnd/>
            <a:tailEnd/>
          </a:ln>
        </p:spPr>
      </p:pic>
      <p:sp>
        <p:nvSpPr>
          <p:cNvPr id="7" name="Rectangle 6"/>
          <p:cNvSpPr/>
          <p:nvPr/>
        </p:nvSpPr>
        <p:spPr>
          <a:xfrm>
            <a:off x="914400" y="2362200"/>
            <a:ext cx="7543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1905000"/>
            <a:ext cx="1448795" cy="369332"/>
          </a:xfrm>
          <a:prstGeom prst="rect">
            <a:avLst/>
          </a:prstGeom>
          <a:solidFill>
            <a:schemeClr val="bg1"/>
          </a:solidFill>
        </p:spPr>
        <p:txBody>
          <a:bodyPr wrap="none" rtlCol="0">
            <a:spAutoFit/>
          </a:bodyPr>
          <a:lstStyle/>
          <a:p>
            <a:r>
              <a:rPr lang="en-US" b="1" dirty="0">
                <a:solidFill>
                  <a:srgbClr val="FF0000"/>
                </a:solidFill>
              </a:rPr>
              <a:t>Get </a:t>
            </a:r>
            <a:r>
              <a:rPr lang="en-US" b="1" dirty="0" err="1">
                <a:solidFill>
                  <a:srgbClr val="FF0000"/>
                </a:solidFill>
              </a:rPr>
              <a:t>TextView</a:t>
            </a:r>
            <a:endParaRPr lang="en-US" b="1" dirty="0">
              <a:solidFill>
                <a:srgbClr val="FF0000"/>
              </a:solidFill>
            </a:endParaRPr>
          </a:p>
        </p:txBody>
      </p:sp>
      <p:sp>
        <p:nvSpPr>
          <p:cNvPr id="9" name="Rectangle 8"/>
          <p:cNvSpPr/>
          <p:nvPr/>
        </p:nvSpPr>
        <p:spPr>
          <a:xfrm>
            <a:off x="914400" y="2819400"/>
            <a:ext cx="5562600" cy="281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53200" y="3276600"/>
            <a:ext cx="2209800" cy="1200329"/>
          </a:xfrm>
          <a:prstGeom prst="rect">
            <a:avLst/>
          </a:prstGeom>
          <a:solidFill>
            <a:schemeClr val="bg1"/>
          </a:solidFill>
        </p:spPr>
        <p:txBody>
          <a:bodyPr wrap="square" rtlCol="0">
            <a:spAutoFit/>
          </a:bodyPr>
          <a:lstStyle/>
          <a:p>
            <a:r>
              <a:rPr lang="en-US" b="1" dirty="0">
                <a:solidFill>
                  <a:srgbClr val="FF0000"/>
                </a:solidFill>
              </a:rPr>
              <a:t>Check which item is</a:t>
            </a:r>
          </a:p>
          <a:p>
            <a:r>
              <a:rPr lang="en-US" b="1" dirty="0">
                <a:solidFill>
                  <a:srgbClr val="FF0000"/>
                </a:solidFill>
              </a:rPr>
              <a:t> selected from context Menu and update </a:t>
            </a:r>
            <a:r>
              <a:rPr lang="en-US" b="1" dirty="0" err="1">
                <a:solidFill>
                  <a:srgbClr val="FF0000"/>
                </a:solidFill>
              </a:rPr>
              <a:t>TextView</a:t>
            </a:r>
            <a:r>
              <a:rPr lang="en-US" b="1" dirty="0">
                <a:solidFill>
                  <a:srgbClr val="FF0000"/>
                </a:solidFill>
              </a:rPr>
              <a:t> Text</a:t>
            </a:r>
          </a:p>
        </p:txBody>
      </p:sp>
    </p:spTree>
    <p:extLst>
      <p:ext uri="{BB962C8B-B14F-4D97-AF65-F5344CB8AC3E}">
        <p14:creationId xmlns:p14="http://schemas.microsoft.com/office/powerpoint/2010/main" val="43916704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bind context menu with </a:t>
            </a:r>
            <a:r>
              <a:rPr lang="en-US" dirty="0" err="1"/>
              <a:t>TextView</a:t>
            </a:r>
            <a:r>
              <a:rPr lang="en-US" dirty="0"/>
              <a:t> ?!</a:t>
            </a:r>
            <a:br>
              <a:rPr lang="en-US" dirty="0"/>
            </a:br>
            <a:endParaRPr lang="en-US" dirty="0"/>
          </a:p>
        </p:txBody>
      </p:sp>
      <p:sp>
        <p:nvSpPr>
          <p:cNvPr id="3" name="Content Placeholder 2"/>
          <p:cNvSpPr>
            <a:spLocks noGrp="1"/>
          </p:cNvSpPr>
          <p:nvPr>
            <p:ph idx="1"/>
          </p:nvPr>
        </p:nvSpPr>
        <p:spPr/>
        <p:txBody>
          <a:bodyPr/>
          <a:lstStyle/>
          <a:p>
            <a:r>
              <a:rPr lang="en-US" dirty="0"/>
              <a:t>In the </a:t>
            </a:r>
            <a:r>
              <a:rPr lang="en-US" dirty="0" err="1"/>
              <a:t>OnCreate</a:t>
            </a:r>
            <a:r>
              <a:rPr lang="en-US" dirty="0"/>
              <a:t> Method of the activity</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18</a:t>
            </a:fld>
            <a:endParaRPr lang="en-US"/>
          </a:p>
        </p:txBody>
      </p:sp>
      <p:pic>
        <p:nvPicPr>
          <p:cNvPr id="16386" name="Picture 2"/>
          <p:cNvPicPr>
            <a:picLocks noChangeAspect="1" noChangeArrowheads="1"/>
          </p:cNvPicPr>
          <p:nvPr/>
        </p:nvPicPr>
        <p:blipFill>
          <a:blip r:embed="rId2" cstate="print"/>
          <a:srcRect l="21875" t="26000" r="25000" b="51000"/>
          <a:stretch>
            <a:fillRect/>
          </a:stretch>
        </p:blipFill>
        <p:spPr bwMode="auto">
          <a:xfrm>
            <a:off x="533400" y="2057400"/>
            <a:ext cx="8153400" cy="2667000"/>
          </a:xfrm>
          <a:prstGeom prst="rect">
            <a:avLst/>
          </a:prstGeom>
          <a:noFill/>
          <a:ln w="9525">
            <a:noFill/>
            <a:miter lim="800000"/>
            <a:headEnd/>
            <a:tailEnd/>
          </a:ln>
        </p:spPr>
      </p:pic>
      <p:sp>
        <p:nvSpPr>
          <p:cNvPr id="7" name="Rectangle 6"/>
          <p:cNvSpPr/>
          <p:nvPr/>
        </p:nvSpPr>
        <p:spPr>
          <a:xfrm>
            <a:off x="1143000" y="3505200"/>
            <a:ext cx="6781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43000" y="3810000"/>
            <a:ext cx="3886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77000" y="3124200"/>
            <a:ext cx="1448795" cy="369332"/>
          </a:xfrm>
          <a:prstGeom prst="rect">
            <a:avLst/>
          </a:prstGeom>
          <a:solidFill>
            <a:schemeClr val="bg1"/>
          </a:solidFill>
        </p:spPr>
        <p:txBody>
          <a:bodyPr wrap="none" rtlCol="0">
            <a:spAutoFit/>
          </a:bodyPr>
          <a:lstStyle/>
          <a:p>
            <a:r>
              <a:rPr lang="en-US" b="1" dirty="0">
                <a:solidFill>
                  <a:srgbClr val="FF0000"/>
                </a:solidFill>
              </a:rPr>
              <a:t>Get </a:t>
            </a:r>
            <a:r>
              <a:rPr lang="en-US" b="1" dirty="0" err="1">
                <a:solidFill>
                  <a:srgbClr val="FF0000"/>
                </a:solidFill>
              </a:rPr>
              <a:t>TextView</a:t>
            </a:r>
            <a:endParaRPr lang="en-US" b="1" dirty="0">
              <a:solidFill>
                <a:srgbClr val="FF0000"/>
              </a:solidFill>
            </a:endParaRPr>
          </a:p>
        </p:txBody>
      </p:sp>
      <p:sp>
        <p:nvSpPr>
          <p:cNvPr id="11" name="TextBox 10"/>
          <p:cNvSpPr txBox="1"/>
          <p:nvPr/>
        </p:nvSpPr>
        <p:spPr>
          <a:xfrm>
            <a:off x="5181600" y="3897868"/>
            <a:ext cx="3206134" cy="369332"/>
          </a:xfrm>
          <a:prstGeom prst="rect">
            <a:avLst/>
          </a:prstGeom>
          <a:solidFill>
            <a:schemeClr val="bg1"/>
          </a:solidFill>
        </p:spPr>
        <p:txBody>
          <a:bodyPr wrap="none" rtlCol="0">
            <a:spAutoFit/>
          </a:bodyPr>
          <a:lstStyle/>
          <a:p>
            <a:r>
              <a:rPr lang="en-US" b="1" dirty="0">
                <a:solidFill>
                  <a:srgbClr val="FF0000"/>
                </a:solidFill>
              </a:rPr>
              <a:t>Bind Context Menu to </a:t>
            </a:r>
            <a:r>
              <a:rPr lang="en-US" b="1" dirty="0" err="1">
                <a:solidFill>
                  <a:srgbClr val="FF0000"/>
                </a:solidFill>
              </a:rPr>
              <a:t>TextView</a:t>
            </a:r>
            <a:endParaRPr lang="en-US" b="1" dirty="0">
              <a:solidFill>
                <a:srgbClr val="FF0000"/>
              </a:solidFill>
            </a:endParaRPr>
          </a:p>
        </p:txBody>
      </p:sp>
    </p:spTree>
    <p:extLst>
      <p:ext uri="{BB962C8B-B14F-4D97-AF65-F5344CB8AC3E}">
        <p14:creationId xmlns:p14="http://schemas.microsoft.com/office/powerpoint/2010/main" val="236924618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Menu Example Cont’</a:t>
            </a:r>
          </a:p>
        </p:txBody>
      </p:sp>
      <p:sp>
        <p:nvSpPr>
          <p:cNvPr id="3" name="Content Placeholder 2"/>
          <p:cNvSpPr>
            <a:spLocks noGrp="1"/>
          </p:cNvSpPr>
          <p:nvPr>
            <p:ph idx="1"/>
          </p:nvPr>
        </p:nvSpPr>
        <p:spPr/>
        <p:txBody>
          <a:bodyPr>
            <a:normAutofit/>
          </a:bodyPr>
          <a:lstStyle/>
          <a:p>
            <a:endParaRPr lang="en-US" sz="2000" dirty="0"/>
          </a:p>
          <a:p>
            <a:r>
              <a:rPr lang="en-US" sz="3200" dirty="0"/>
              <a:t>20 Minutes</a:t>
            </a:r>
          </a:p>
          <a:p>
            <a:pPr lvl="1"/>
            <a:r>
              <a:rPr lang="en-US" sz="2800" dirty="0"/>
              <a:t>Generate new menu file</a:t>
            </a:r>
          </a:p>
          <a:p>
            <a:pPr lvl="1"/>
            <a:r>
              <a:rPr lang="en-US" sz="2800" dirty="0"/>
              <a:t>Add Functionality</a:t>
            </a:r>
          </a:p>
          <a:p>
            <a:pPr lvl="1"/>
            <a:endParaRPr lang="en-US" sz="2800" dirty="0"/>
          </a:p>
          <a:p>
            <a:pPr lvl="1">
              <a:buNone/>
            </a:pPr>
            <a:endParaRPr lang="en-US" sz="2800"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19</a:t>
            </a:fld>
            <a:endParaRPr lang="en-US"/>
          </a:p>
        </p:txBody>
      </p:sp>
      <p:pic>
        <p:nvPicPr>
          <p:cNvPr id="6" name="Picture 2" descr="C:\Users\Nehal\Desktop\6a00e54f8c25c988340167648e5a21970b-800wi.gif"/>
          <p:cNvPicPr>
            <a:picLocks noChangeAspect="1" noChangeArrowheads="1"/>
          </p:cNvPicPr>
          <p:nvPr/>
        </p:nvPicPr>
        <p:blipFill>
          <a:blip r:embed="rId2" cstate="print"/>
          <a:srcRect/>
          <a:stretch>
            <a:fillRect/>
          </a:stretch>
        </p:blipFill>
        <p:spPr bwMode="auto">
          <a:xfrm>
            <a:off x="5191125" y="1905000"/>
            <a:ext cx="3419475" cy="3276600"/>
          </a:xfrm>
          <a:prstGeom prst="rect">
            <a:avLst/>
          </a:prstGeom>
          <a:noFill/>
        </p:spPr>
      </p:pic>
    </p:spTree>
    <p:extLst>
      <p:ext uri="{BB962C8B-B14F-4D97-AF65-F5344CB8AC3E}">
        <p14:creationId xmlns:p14="http://schemas.microsoft.com/office/powerpoint/2010/main" val="4064490601"/>
      </p:ext>
    </p:extLst>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rPr>
              <a:t>Agenda</a:t>
            </a:r>
          </a:p>
        </p:txBody>
      </p:sp>
      <p:sp>
        <p:nvSpPr>
          <p:cNvPr id="3" name="Content Placeholder 2"/>
          <p:cNvSpPr>
            <a:spLocks noGrp="1"/>
          </p:cNvSpPr>
          <p:nvPr>
            <p:ph idx="1"/>
          </p:nvPr>
        </p:nvSpPr>
        <p:spPr/>
        <p:txBody>
          <a:bodyPr>
            <a:normAutofit/>
          </a:bodyPr>
          <a:lstStyle/>
          <a:p>
            <a:pPr>
              <a:buClr>
                <a:srgbClr val="7030A0"/>
              </a:buClr>
              <a:buFont typeface="Wingdings" pitchFamily="2" charset="2"/>
              <a:buChar char="§"/>
            </a:pPr>
            <a:r>
              <a:rPr lang="en-US" sz="2800" dirty="0"/>
              <a:t>Menus</a:t>
            </a:r>
          </a:p>
          <a:p>
            <a:pPr lvl="1">
              <a:buFont typeface="Wingdings" pitchFamily="2" charset="2"/>
              <a:buChar char="§"/>
            </a:pPr>
            <a:r>
              <a:rPr lang="en-US" sz="2400" dirty="0"/>
              <a:t>Options Menu</a:t>
            </a:r>
          </a:p>
          <a:p>
            <a:pPr lvl="1">
              <a:buFont typeface="Wingdings" pitchFamily="2" charset="2"/>
              <a:buChar char="§"/>
            </a:pPr>
            <a:r>
              <a:rPr lang="en-US" sz="2400" dirty="0"/>
              <a:t>Sub Menu</a:t>
            </a:r>
            <a:endParaRPr lang="ar-EG" sz="2400" dirty="0"/>
          </a:p>
          <a:p>
            <a:pPr lvl="1">
              <a:buFont typeface="Wingdings" pitchFamily="2" charset="2"/>
              <a:buChar char="§"/>
            </a:pPr>
            <a:r>
              <a:rPr lang="en-US" sz="2400" dirty="0"/>
              <a:t>Context Menu</a:t>
            </a:r>
          </a:p>
          <a:p>
            <a:pPr lvl="1">
              <a:buFont typeface="Wingdings" pitchFamily="2" charset="2"/>
              <a:buChar char="§"/>
            </a:pPr>
            <a:endParaRPr lang="en-US" sz="2400" dirty="0"/>
          </a:p>
          <a:p>
            <a:pPr marL="0" indent="0">
              <a:buNone/>
            </a:pPr>
            <a:endParaRPr lang="en-US" sz="2800" dirty="0"/>
          </a:p>
          <a:p>
            <a:pPr lvl="1">
              <a:buFont typeface="Wingdings" pitchFamily="2" charset="2"/>
              <a:buChar char="§"/>
            </a:pPr>
            <a:endParaRPr lang="en-US" sz="2400" dirty="0"/>
          </a:p>
          <a:p>
            <a:pPr>
              <a:buClr>
                <a:srgbClr val="7030A0"/>
              </a:buClr>
              <a:buFont typeface="Wingdings" pitchFamily="2" charset="2"/>
              <a:buChar char="§"/>
            </a:pPr>
            <a:endParaRPr lang="en-US" sz="2800" dirty="0"/>
          </a:p>
        </p:txBody>
      </p:sp>
      <p:sp>
        <p:nvSpPr>
          <p:cNvPr id="5" name="Slide Number Placeholder 4"/>
          <p:cNvSpPr>
            <a:spLocks noGrp="1"/>
          </p:cNvSpPr>
          <p:nvPr>
            <p:ph type="sldNum" sz="quarter" idx="12"/>
          </p:nvPr>
        </p:nvSpPr>
        <p:spPr/>
        <p:txBody>
          <a:bodyPr/>
          <a:lstStyle/>
          <a:p>
            <a:fld id="{FFD3E96C-1596-48F8-978E-9F6EBBD9775F}" type="slidenum">
              <a:rPr lang="en-US" smtClean="0"/>
              <a:pPr/>
              <a:t>2</a:t>
            </a:fld>
            <a:endParaRPr lang="en-US"/>
          </a:p>
        </p:txBody>
      </p:sp>
      <p:sp>
        <p:nvSpPr>
          <p:cNvPr id="6" name="Footer Placeholder 5"/>
          <p:cNvSpPr>
            <a:spLocks noGrp="1"/>
          </p:cNvSpPr>
          <p:nvPr>
            <p:ph type="ftr" sz="quarter" idx="11"/>
          </p:nvPr>
        </p:nvSpPr>
        <p:spPr/>
        <p:txBody>
          <a:bodyPr/>
          <a:lstStyle/>
          <a:p>
            <a:r>
              <a:rPr lang="en-US"/>
              <a:t>Mobile Computing</a:t>
            </a:r>
          </a:p>
        </p:txBody>
      </p:sp>
    </p:spTree>
  </p:cSld>
  <p:clrMapOvr>
    <a:masterClrMapping/>
  </p:clrMapOvr>
  <p:transition spd="med">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Menu</a:t>
            </a:r>
          </a:p>
        </p:txBody>
      </p:sp>
      <p:sp>
        <p:nvSpPr>
          <p:cNvPr id="3" name="Content Placeholder 2"/>
          <p:cNvSpPr>
            <a:spLocks noGrp="1"/>
          </p:cNvSpPr>
          <p:nvPr>
            <p:ph idx="1"/>
          </p:nvPr>
        </p:nvSpPr>
        <p:spPr>
          <a:xfrm>
            <a:off x="457200" y="1371600"/>
            <a:ext cx="8229600" cy="4525963"/>
          </a:xfrm>
        </p:spPr>
        <p:txBody>
          <a:bodyPr/>
          <a:lstStyle/>
          <a:p>
            <a:r>
              <a:rPr lang="en-US" dirty="0"/>
              <a:t> </a:t>
            </a:r>
            <a:r>
              <a:rPr lang="en-US" dirty="0">
                <a:latin typeface="Book Antiqua" pitchFamily="18" charset="0"/>
                <a:cs typeface="Times New Roman" pitchFamily="18" charset="0"/>
              </a:rPr>
              <a:t>Press MENU key in an Activity.</a:t>
            </a:r>
          </a:p>
          <a:p>
            <a:r>
              <a:rPr lang="en-US" dirty="0">
                <a:latin typeface="Book Antiqua" pitchFamily="18" charset="0"/>
                <a:cs typeface="Times New Roman" pitchFamily="18" charset="0"/>
              </a:rPr>
              <a:t>Supports icons, but not checkboxes or radio buttons.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a:t>
            </a:fld>
            <a:endParaRPr lang="en-US"/>
          </a:p>
        </p:txBody>
      </p:sp>
      <p:pic>
        <p:nvPicPr>
          <p:cNvPr id="5122" name="Picture 2" descr="C:\Users\Nehal\Pictures\2012-10-10_16-06-16.jpg"/>
          <p:cNvPicPr>
            <a:picLocks noChangeAspect="1" noChangeArrowheads="1"/>
          </p:cNvPicPr>
          <p:nvPr/>
        </p:nvPicPr>
        <p:blipFill>
          <a:blip r:embed="rId3" cstate="print"/>
          <a:srcRect t="40000"/>
          <a:stretch>
            <a:fillRect/>
          </a:stretch>
        </p:blipFill>
        <p:spPr bwMode="auto">
          <a:xfrm>
            <a:off x="3810000" y="4648200"/>
            <a:ext cx="4572000" cy="1524000"/>
          </a:xfrm>
          <a:prstGeom prst="rect">
            <a:avLst/>
          </a:prstGeom>
          <a:noFill/>
        </p:spPr>
      </p:pic>
      <p:pic>
        <p:nvPicPr>
          <p:cNvPr id="5123" name="Picture 3" descr="C:\Users\Nehal\Desktop\android-menu.png"/>
          <p:cNvPicPr>
            <a:picLocks noChangeAspect="1" noChangeArrowheads="1"/>
          </p:cNvPicPr>
          <p:nvPr/>
        </p:nvPicPr>
        <p:blipFill>
          <a:blip r:embed="rId4" cstate="print"/>
          <a:srcRect t="45000"/>
          <a:stretch>
            <a:fillRect/>
          </a:stretch>
        </p:blipFill>
        <p:spPr bwMode="auto">
          <a:xfrm>
            <a:off x="381000" y="3124200"/>
            <a:ext cx="3048000" cy="3048000"/>
          </a:xfrm>
          <a:prstGeom prst="rect">
            <a:avLst/>
          </a:prstGeom>
          <a:noFill/>
        </p:spPr>
      </p:pic>
      <p:pic>
        <p:nvPicPr>
          <p:cNvPr id="5124" name="Picture 4" descr="C:\Users\Nehal\Pictures\2012-10-10_16-09-46.jpg"/>
          <p:cNvPicPr>
            <a:picLocks noChangeAspect="1" noChangeArrowheads="1"/>
          </p:cNvPicPr>
          <p:nvPr/>
        </p:nvPicPr>
        <p:blipFill>
          <a:blip r:embed="rId5" cstate="print"/>
          <a:srcRect t="40000"/>
          <a:stretch>
            <a:fillRect/>
          </a:stretch>
        </p:blipFill>
        <p:spPr bwMode="auto">
          <a:xfrm>
            <a:off x="3810000" y="3124200"/>
            <a:ext cx="4572000" cy="1447800"/>
          </a:xfrm>
          <a:prstGeom prst="rect">
            <a:avLst/>
          </a:prstGeom>
          <a:noFill/>
        </p:spPr>
      </p:pic>
    </p:spTree>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Menu</a:t>
            </a:r>
          </a:p>
        </p:txBody>
      </p:sp>
      <p:sp>
        <p:nvSpPr>
          <p:cNvPr id="3" name="Content Placeholder 2"/>
          <p:cNvSpPr>
            <a:spLocks noGrp="1"/>
          </p:cNvSpPr>
          <p:nvPr>
            <p:ph idx="1"/>
          </p:nvPr>
        </p:nvSpPr>
        <p:spPr/>
        <p:txBody>
          <a:bodyPr/>
          <a:lstStyle/>
          <a:p>
            <a:r>
              <a:rPr lang="en-US" dirty="0"/>
              <a:t>Menu for a menu item.</a:t>
            </a:r>
          </a:p>
          <a:p>
            <a:r>
              <a:rPr lang="en-US" dirty="0"/>
              <a:t> Sub menus do not support nested sub menus.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4</a:t>
            </a:fld>
            <a:endParaRPr lang="en-US"/>
          </a:p>
        </p:txBody>
      </p:sp>
      <p:pic>
        <p:nvPicPr>
          <p:cNvPr id="6146" name="Picture 2"/>
          <p:cNvPicPr>
            <a:picLocks noChangeAspect="1" noChangeArrowheads="1"/>
          </p:cNvPicPr>
          <p:nvPr/>
        </p:nvPicPr>
        <p:blipFill>
          <a:blip r:embed="rId3" cstate="print"/>
          <a:srcRect l="25000" t="19000" r="48125" b="17000"/>
          <a:stretch>
            <a:fillRect/>
          </a:stretch>
        </p:blipFill>
        <p:spPr bwMode="auto">
          <a:xfrm>
            <a:off x="2438400" y="2743200"/>
            <a:ext cx="4419600" cy="3276600"/>
          </a:xfrm>
          <a:prstGeom prst="rect">
            <a:avLst/>
          </a:prstGeom>
          <a:noFill/>
          <a:ln w="9525">
            <a:noFill/>
            <a:miter lim="800000"/>
            <a:headEnd/>
            <a:tailEnd/>
          </a:ln>
        </p:spPr>
      </p:pic>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Options and Sub Menu Example</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5</a:t>
            </a:fld>
            <a:endParaRPr lang="en-US"/>
          </a:p>
        </p:txBody>
      </p:sp>
      <p:pic>
        <p:nvPicPr>
          <p:cNvPr id="15362" name="Picture 2"/>
          <p:cNvPicPr>
            <a:picLocks noChangeAspect="1" noChangeArrowheads="1"/>
          </p:cNvPicPr>
          <p:nvPr/>
        </p:nvPicPr>
        <p:blipFill>
          <a:blip r:embed="rId2" cstate="print"/>
          <a:srcRect l="31875" b="4000"/>
          <a:stretch>
            <a:fillRect/>
          </a:stretch>
        </p:blipFill>
        <p:spPr bwMode="auto">
          <a:xfrm>
            <a:off x="152400" y="1371600"/>
            <a:ext cx="4800600" cy="4800600"/>
          </a:xfrm>
          <a:prstGeom prst="rect">
            <a:avLst/>
          </a:prstGeom>
          <a:noFill/>
          <a:ln w="9525">
            <a:noFill/>
            <a:miter lim="800000"/>
            <a:headEnd/>
            <a:tailEnd/>
          </a:ln>
        </p:spPr>
      </p:pic>
      <p:sp>
        <p:nvSpPr>
          <p:cNvPr id="13" name="Oval 12"/>
          <p:cNvSpPr/>
          <p:nvPr/>
        </p:nvSpPr>
        <p:spPr>
          <a:xfrm>
            <a:off x="3581400" y="34671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p:cNvPicPr>
            <a:picLocks noChangeAspect="1" noChangeArrowheads="1"/>
          </p:cNvPicPr>
          <p:nvPr/>
        </p:nvPicPr>
        <p:blipFill>
          <a:blip r:embed="rId3" cstate="print"/>
          <a:srcRect l="31875" r="1250" b="4000"/>
          <a:stretch>
            <a:fillRect/>
          </a:stretch>
        </p:blipFill>
        <p:spPr bwMode="auto">
          <a:xfrm>
            <a:off x="1219200" y="1371600"/>
            <a:ext cx="4267200" cy="4800600"/>
          </a:xfrm>
          <a:prstGeom prst="rect">
            <a:avLst/>
          </a:prstGeom>
          <a:noFill/>
          <a:ln w="9525">
            <a:noFill/>
            <a:miter lim="800000"/>
            <a:headEnd/>
            <a:tailEnd/>
          </a:ln>
        </p:spPr>
      </p:pic>
      <p:sp>
        <p:nvSpPr>
          <p:cNvPr id="15" name="Rectangle 14"/>
          <p:cNvSpPr/>
          <p:nvPr/>
        </p:nvSpPr>
        <p:spPr>
          <a:xfrm>
            <a:off x="1371600" y="2057400"/>
            <a:ext cx="1066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p:cNvPicPr>
            <a:picLocks noChangeAspect="1" noChangeArrowheads="1"/>
          </p:cNvPicPr>
          <p:nvPr/>
        </p:nvPicPr>
        <p:blipFill>
          <a:blip r:embed="rId4" cstate="print"/>
          <a:srcRect l="32500" r="1250" b="4000"/>
          <a:stretch>
            <a:fillRect/>
          </a:stretch>
        </p:blipFill>
        <p:spPr bwMode="auto">
          <a:xfrm>
            <a:off x="2286000" y="1371600"/>
            <a:ext cx="4876800" cy="4800600"/>
          </a:xfrm>
          <a:prstGeom prst="rect">
            <a:avLst/>
          </a:prstGeom>
          <a:noFill/>
          <a:ln w="9525">
            <a:noFill/>
            <a:miter lim="800000"/>
            <a:headEnd/>
            <a:tailEnd/>
          </a:ln>
        </p:spPr>
      </p:pic>
      <p:pic>
        <p:nvPicPr>
          <p:cNvPr id="17" name="Picture 5"/>
          <p:cNvPicPr>
            <a:picLocks noChangeAspect="1" noChangeArrowheads="1"/>
          </p:cNvPicPr>
          <p:nvPr/>
        </p:nvPicPr>
        <p:blipFill>
          <a:blip r:embed="rId5" cstate="print"/>
          <a:srcRect l="32500" r="1250" b="5000"/>
          <a:stretch>
            <a:fillRect/>
          </a:stretch>
        </p:blipFill>
        <p:spPr bwMode="auto">
          <a:xfrm>
            <a:off x="3048000" y="1371600"/>
            <a:ext cx="5334000" cy="4800600"/>
          </a:xfrm>
          <a:prstGeom prst="rect">
            <a:avLst/>
          </a:prstGeom>
          <a:noFill/>
          <a:ln w="9525">
            <a:noFill/>
            <a:miter lim="800000"/>
            <a:headEnd/>
            <a:tailEnd/>
          </a:ln>
        </p:spPr>
      </p:pic>
      <p:pic>
        <p:nvPicPr>
          <p:cNvPr id="18" name="Picture 6"/>
          <p:cNvPicPr>
            <a:picLocks noChangeAspect="1" noChangeArrowheads="1"/>
          </p:cNvPicPr>
          <p:nvPr/>
        </p:nvPicPr>
        <p:blipFill>
          <a:blip r:embed="rId6" cstate="print"/>
          <a:srcRect l="31875" r="1875" b="4000"/>
          <a:stretch>
            <a:fillRect/>
          </a:stretch>
        </p:blipFill>
        <p:spPr bwMode="auto">
          <a:xfrm>
            <a:off x="304800" y="1371600"/>
            <a:ext cx="5791200" cy="4800600"/>
          </a:xfrm>
          <a:prstGeom prst="rect">
            <a:avLst/>
          </a:prstGeom>
          <a:noFill/>
          <a:ln w="9525">
            <a:noFill/>
            <a:miter lim="800000"/>
            <a:headEnd/>
            <a:tailEnd/>
          </a:ln>
        </p:spPr>
      </p:pic>
      <p:pic>
        <p:nvPicPr>
          <p:cNvPr id="19" name="Picture 7"/>
          <p:cNvPicPr>
            <a:picLocks noChangeAspect="1" noChangeArrowheads="1"/>
          </p:cNvPicPr>
          <p:nvPr/>
        </p:nvPicPr>
        <p:blipFill>
          <a:blip r:embed="rId7" cstate="print"/>
          <a:srcRect l="31875" r="1250" b="5000"/>
          <a:stretch>
            <a:fillRect/>
          </a:stretch>
        </p:blipFill>
        <p:spPr bwMode="auto">
          <a:xfrm>
            <a:off x="3653589" y="1371600"/>
            <a:ext cx="5181600" cy="4768554"/>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1+#ppt_w/2"/>
                                          </p:val>
                                        </p:tav>
                                        <p:tav tm="100000">
                                          <p:val>
                                            <p:strVal val="#ppt_x"/>
                                          </p:val>
                                        </p:tav>
                                      </p:tavLst>
                                    </p:anim>
                                    <p:anim calcmode="lin" valueType="num">
                                      <p:cBhvr additive="base">
                                        <p:cTn id="8" dur="500" fill="hold"/>
                                        <p:tgtEl>
                                          <p:spTgt spid="1536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1+#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295400"/>
            <a:ext cx="9144000" cy="4419600"/>
          </a:xfrm>
          <a:prstGeom prst="rect">
            <a:avLst/>
          </a:prstGeom>
        </p:spPr>
      </p:pic>
      <p:sp>
        <p:nvSpPr>
          <p:cNvPr id="2" name="Title 1"/>
          <p:cNvSpPr>
            <a:spLocks noGrp="1"/>
          </p:cNvSpPr>
          <p:nvPr>
            <p:ph type="title"/>
          </p:nvPr>
        </p:nvSpPr>
        <p:spPr/>
        <p:txBody>
          <a:bodyPr/>
          <a:lstStyle/>
          <a:p>
            <a:r>
              <a:rPr lang="en-US" dirty="0"/>
              <a:t>Where the menus exist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6</a:t>
            </a:fld>
            <a:endParaRPr lang="en-US"/>
          </a:p>
        </p:txBody>
      </p:sp>
      <p:sp>
        <p:nvSpPr>
          <p:cNvPr id="7" name="Rectangle 6"/>
          <p:cNvSpPr/>
          <p:nvPr/>
        </p:nvSpPr>
        <p:spPr>
          <a:xfrm>
            <a:off x="609600" y="2743200"/>
            <a:ext cx="1066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3725862"/>
            <a:ext cx="1066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menu file !!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7</a:t>
            </a:fld>
            <a:endParaRPr lang="en-US"/>
          </a:p>
        </p:txBody>
      </p:sp>
      <p:pic>
        <p:nvPicPr>
          <p:cNvPr id="6" name="Picture 5"/>
          <p:cNvPicPr>
            <a:picLocks noChangeAspect="1"/>
          </p:cNvPicPr>
          <p:nvPr/>
        </p:nvPicPr>
        <p:blipFill>
          <a:blip r:embed="rId3"/>
          <a:stretch>
            <a:fillRect/>
          </a:stretch>
        </p:blipFill>
        <p:spPr>
          <a:xfrm>
            <a:off x="15240" y="1402398"/>
            <a:ext cx="6553200" cy="4846002"/>
          </a:xfrm>
          <a:prstGeom prst="rect">
            <a:avLst/>
          </a:prstGeom>
        </p:spPr>
      </p:pic>
      <p:pic>
        <p:nvPicPr>
          <p:cNvPr id="7" name="Picture 6"/>
          <p:cNvPicPr>
            <a:picLocks noChangeAspect="1"/>
          </p:cNvPicPr>
          <p:nvPr/>
        </p:nvPicPr>
        <p:blipFill>
          <a:blip r:embed="rId4"/>
          <a:stretch>
            <a:fillRect/>
          </a:stretch>
        </p:blipFill>
        <p:spPr>
          <a:xfrm>
            <a:off x="619298" y="1402398"/>
            <a:ext cx="7772400" cy="4846002"/>
          </a:xfrm>
          <a:prstGeom prst="rect">
            <a:avLst/>
          </a:prstGeom>
        </p:spPr>
      </p:pic>
      <p:sp>
        <p:nvSpPr>
          <p:cNvPr id="3" name="Rectangle 2"/>
          <p:cNvSpPr/>
          <p:nvPr/>
        </p:nvSpPr>
        <p:spPr>
          <a:xfrm>
            <a:off x="619298" y="1676400"/>
            <a:ext cx="631490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9298" y="1981200"/>
            <a:ext cx="631490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019425" y="1123157"/>
            <a:ext cx="5895975" cy="5419725"/>
          </a:xfrm>
          <a:prstGeom prst="rect">
            <a:avLst/>
          </a:prstGeom>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options menu items: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8</a:t>
            </a:fld>
            <a:endParaRPr lang="en-US"/>
          </a:p>
        </p:txBody>
      </p:sp>
      <p:pic>
        <p:nvPicPr>
          <p:cNvPr id="6" name="Picture 5"/>
          <p:cNvPicPr>
            <a:picLocks noChangeAspect="1"/>
          </p:cNvPicPr>
          <p:nvPr/>
        </p:nvPicPr>
        <p:blipFill>
          <a:blip r:embed="rId2"/>
          <a:stretch>
            <a:fillRect/>
          </a:stretch>
        </p:blipFill>
        <p:spPr>
          <a:xfrm>
            <a:off x="-36022" y="1459202"/>
            <a:ext cx="9144000" cy="4499638"/>
          </a:xfrm>
          <a:prstGeom prst="rect">
            <a:avLst/>
          </a:prstGeom>
        </p:spPr>
      </p:pic>
      <p:sp>
        <p:nvSpPr>
          <p:cNvPr id="7" name="Rectangle 6"/>
          <p:cNvSpPr/>
          <p:nvPr/>
        </p:nvSpPr>
        <p:spPr>
          <a:xfrm>
            <a:off x="914400" y="3200400"/>
            <a:ext cx="129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3300" y="3225338"/>
            <a:ext cx="1638300" cy="279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55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submenu for a menu item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9</a:t>
            </a:fld>
            <a:endParaRPr lang="en-US"/>
          </a:p>
        </p:txBody>
      </p:sp>
      <p:pic>
        <p:nvPicPr>
          <p:cNvPr id="6" name="Picture 5"/>
          <p:cNvPicPr>
            <a:picLocks noChangeAspect="1"/>
          </p:cNvPicPr>
          <p:nvPr/>
        </p:nvPicPr>
        <p:blipFill>
          <a:blip r:embed="rId2"/>
          <a:stretch>
            <a:fillRect/>
          </a:stretch>
        </p:blipFill>
        <p:spPr>
          <a:xfrm>
            <a:off x="0" y="1382482"/>
            <a:ext cx="9144000" cy="4180118"/>
          </a:xfrm>
          <a:prstGeom prst="rect">
            <a:avLst/>
          </a:prstGeom>
        </p:spPr>
      </p:pic>
      <p:sp>
        <p:nvSpPr>
          <p:cNvPr id="7" name="Rectangle 6"/>
          <p:cNvSpPr/>
          <p:nvPr/>
        </p:nvSpPr>
        <p:spPr>
          <a:xfrm>
            <a:off x="685800" y="2743200"/>
            <a:ext cx="78486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11712</TotalTime>
  <Words>567</Words>
  <Application>Microsoft Office PowerPoint</Application>
  <PresentationFormat>On-screen Show (4:3)</PresentationFormat>
  <Paragraphs>127</Paragraphs>
  <Slides>19</Slides>
  <Notes>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Android</vt:lpstr>
      <vt:lpstr>Agenda</vt:lpstr>
      <vt:lpstr>Options Menu</vt:lpstr>
      <vt:lpstr>Sub Menu</vt:lpstr>
      <vt:lpstr>Options and Sub Menu Example </vt:lpstr>
      <vt:lpstr>Where the menus exist !!</vt:lpstr>
      <vt:lpstr>How to add menu file !! </vt:lpstr>
      <vt:lpstr>How to add options menu items:</vt:lpstr>
      <vt:lpstr>How to add submenu for a menu item !!</vt:lpstr>
      <vt:lpstr>How to bind menu defined in xml file to the options menu to be shown   </vt:lpstr>
      <vt:lpstr>How to update TextView text when selecting any menu item from options and Sub menu?! </vt:lpstr>
      <vt:lpstr>How to override Methods ?!</vt:lpstr>
      <vt:lpstr>Options and Sub Menu Example Cont’</vt:lpstr>
      <vt:lpstr>Context Menu Example</vt:lpstr>
      <vt:lpstr>Context Menu Example Cont’</vt:lpstr>
      <vt:lpstr>How to bind menu defined in xml file to the context menu to be shown   </vt:lpstr>
      <vt:lpstr>How to update TextView text when selecting any menu item from Context menu?! </vt:lpstr>
      <vt:lpstr>How to bind context menu with TextView ?! </vt:lpstr>
      <vt:lpstr>Context Menu Example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Computing - Introduction</dc:title>
  <dc:creator>Dr. Sherin Moussa</dc:creator>
  <cp:lastModifiedBy>HP-PC</cp:lastModifiedBy>
  <cp:revision>522</cp:revision>
  <dcterms:created xsi:type="dcterms:W3CDTF">2011-09-29T09:31:38Z</dcterms:created>
  <dcterms:modified xsi:type="dcterms:W3CDTF">2018-06-11T23:54:16Z</dcterms:modified>
</cp:coreProperties>
</file>